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2" r:id="rId2"/>
    <p:sldId id="306" r:id="rId3"/>
    <p:sldId id="283" r:id="rId4"/>
    <p:sldId id="284" r:id="rId5"/>
    <p:sldId id="285" r:id="rId6"/>
    <p:sldId id="286" r:id="rId7"/>
    <p:sldId id="287" r:id="rId8"/>
    <p:sldId id="288" r:id="rId9"/>
    <p:sldId id="289" r:id="rId10"/>
    <p:sldId id="275" r:id="rId11"/>
    <p:sldId id="290" r:id="rId12"/>
    <p:sldId id="291" r:id="rId13"/>
    <p:sldId id="256" r:id="rId14"/>
    <p:sldId id="292" r:id="rId15"/>
    <p:sldId id="293" r:id="rId16"/>
    <p:sldId id="295" r:id="rId17"/>
    <p:sldId id="294" r:id="rId18"/>
    <p:sldId id="297" r:id="rId19"/>
    <p:sldId id="298" r:id="rId20"/>
    <p:sldId id="299" r:id="rId21"/>
    <p:sldId id="300" r:id="rId22"/>
    <p:sldId id="301" r:id="rId23"/>
    <p:sldId id="302" r:id="rId24"/>
    <p:sldId id="260" r:id="rId25"/>
    <p:sldId id="303" r:id="rId26"/>
    <p:sldId id="262" r:id="rId27"/>
    <p:sldId id="261" r:id="rId28"/>
    <p:sldId id="267" r:id="rId29"/>
    <p:sldId id="269" r:id="rId30"/>
    <p:sldId id="263" r:id="rId31"/>
    <p:sldId id="305" r:id="rId32"/>
    <p:sldId id="304" r:id="rId33"/>
    <p:sldId id="307" r:id="rId34"/>
    <p:sldId id="308" r:id="rId3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50000" saltData="bi89VWxm8f2JOTQgtxDWFg" hashData="JrtRAsbiEvH14mqwbBX/EmV1P8s" cryptProvider="" algIdExt="0" algIdExtSource="" cryptProviderTypeExt="0" cryptProviderTypeExtSourc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33"/>
    <a:srgbClr val="FFFFCC"/>
    <a:srgbClr val="CC9900"/>
    <a:srgbClr val="FFCC66"/>
    <a:srgbClr val="0066CC"/>
    <a:srgbClr val="9933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091" autoAdjust="0"/>
    <p:restoredTop sz="94289" autoAdjust="0"/>
  </p:normalViewPr>
  <p:slideViewPr>
    <p:cSldViewPr>
      <p:cViewPr varScale="1">
        <p:scale>
          <a:sx n="104" d="100"/>
          <a:sy n="104" d="100"/>
        </p:scale>
        <p:origin x="-162"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74831B5-B895-474E-8527-C53FFE6E2F8B}" type="datetimeFigureOut">
              <a:rPr lang="ru-RU" smtClean="0"/>
              <a:pPr/>
              <a:t>31.05.2013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F3EC97B-F680-4472-9EB7-F7B7D995913B}"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74831B5-B895-474E-8527-C53FFE6E2F8B}" type="datetimeFigureOut">
              <a:rPr lang="ru-RU" smtClean="0"/>
              <a:pPr/>
              <a:t>31.05.2013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F3EC97B-F680-4472-9EB7-F7B7D995913B}"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74831B5-B895-474E-8527-C53FFE6E2F8B}" type="datetimeFigureOut">
              <a:rPr lang="ru-RU" smtClean="0"/>
              <a:pPr/>
              <a:t>31.05.2013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F3EC97B-F680-4472-9EB7-F7B7D995913B}"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74831B5-B895-474E-8527-C53FFE6E2F8B}" type="datetimeFigureOut">
              <a:rPr lang="ru-RU" smtClean="0"/>
              <a:pPr/>
              <a:t>31.05.2013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F3EC97B-F680-4472-9EB7-F7B7D995913B}"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74831B5-B895-474E-8527-C53FFE6E2F8B}" type="datetimeFigureOut">
              <a:rPr lang="ru-RU" smtClean="0"/>
              <a:pPr/>
              <a:t>31.05.2013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F3EC97B-F680-4472-9EB7-F7B7D995913B}"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74831B5-B895-474E-8527-C53FFE6E2F8B}" type="datetimeFigureOut">
              <a:rPr lang="ru-RU" smtClean="0"/>
              <a:pPr/>
              <a:t>31.05.2013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F3EC97B-F680-4472-9EB7-F7B7D995913B}"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74831B5-B895-474E-8527-C53FFE6E2F8B}" type="datetimeFigureOut">
              <a:rPr lang="ru-RU" smtClean="0"/>
              <a:pPr/>
              <a:t>31.05.2013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F3EC97B-F680-4472-9EB7-F7B7D995913B}"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74831B5-B895-474E-8527-C53FFE6E2F8B}" type="datetimeFigureOut">
              <a:rPr lang="ru-RU" smtClean="0"/>
              <a:pPr/>
              <a:t>31.05.2013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F3EC97B-F680-4472-9EB7-F7B7D995913B}"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74831B5-B895-474E-8527-C53FFE6E2F8B}" type="datetimeFigureOut">
              <a:rPr lang="ru-RU" smtClean="0"/>
              <a:pPr/>
              <a:t>31.05.2013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F3EC97B-F680-4472-9EB7-F7B7D995913B}"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74831B5-B895-474E-8527-C53FFE6E2F8B}" type="datetimeFigureOut">
              <a:rPr lang="ru-RU" smtClean="0"/>
              <a:pPr/>
              <a:t>31.05.2013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F3EC97B-F680-4472-9EB7-F7B7D995913B}"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74831B5-B895-474E-8527-C53FFE6E2F8B}" type="datetimeFigureOut">
              <a:rPr lang="ru-RU" smtClean="0"/>
              <a:pPr/>
              <a:t>31.05.2013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F3EC97B-F680-4472-9EB7-F7B7D995913B}"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4831B5-B895-474E-8527-C53FFE6E2F8B}" type="datetimeFigureOut">
              <a:rPr lang="ru-RU" smtClean="0"/>
              <a:pPr/>
              <a:t>31.05.2013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3EC97B-F680-4472-9EB7-F7B7D995913B}"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hyperlink" Target="http://ru.wikipedia.org/wiki/%CF%EB%E5%E2%E0%EA%EE,_%D4%B8%E4%EE%F0_%CD%E8%EA%E8%F4%EE%F0%EE%E2%E8%F7" TargetMode="External"/><Relationship Id="rId2" Type="http://schemas.openxmlformats.org/officeDocument/2006/relationships/image" Target="../media/image21.jpeg"/><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hyperlink" Target="http://www.libex.ru/dimg/46b9a.jpg" TargetMode="External"/><Relationship Id="rId4" Type="http://schemas.openxmlformats.org/officeDocument/2006/relationships/image" Target="../media/image30.gif"/></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ru.wikipedia.org/wiki/%CA%EE%F8%EA%EE,_%C0%F0%EA%E0%E4%E8%E9_%D4%F0%E0%ED%F6%E5%E2%E8%F7" TargetMode="Externa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1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18.xml.rels><?xml version="1.0" encoding="UTF-8" standalone="yes"?>
<Relationships xmlns="http://schemas.openxmlformats.org/package/2006/relationships"><Relationship Id="rId3" Type="http://schemas.openxmlformats.org/officeDocument/2006/relationships/hyperlink" Target="http://pood2.rahvaraamat.ee/Content/ProductImages/product_5/00/V063000.jpg" TargetMode="External"/><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41.jpeg"/></Relationships>
</file>

<file path=ppt/slides/_rels/slide19.xml.rels><?xml version="1.0" encoding="UTF-8" standalone="yes"?>
<Relationships xmlns="http://schemas.openxmlformats.org/package/2006/relationships"><Relationship Id="rId3" Type="http://schemas.openxmlformats.org/officeDocument/2006/relationships/hyperlink" Target="http://ru.wikipedia.org/wiki/%D1%EF%E0%F1%EE%E2%E8%F7,_%C2%EB%E0%E4%E8%EC%E8%F0_%C4%E0%ED%E8%EB%EE%E2%E8%F7"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2.xml.rels><?xml version="1.0" encoding="UTF-8" standalone="yes"?>
<Relationships xmlns="http://schemas.openxmlformats.org/package/2006/relationships"><Relationship Id="rId8" Type="http://schemas.openxmlformats.org/officeDocument/2006/relationships/slide" Target="slide26.xml"/><Relationship Id="rId3" Type="http://schemas.openxmlformats.org/officeDocument/2006/relationships/slide" Target="slide3.xml"/><Relationship Id="rId7" Type="http://schemas.openxmlformats.org/officeDocument/2006/relationships/slide" Target="slide23.xml"/><Relationship Id="rId12" Type="http://schemas.openxmlformats.org/officeDocument/2006/relationships/slide" Target="slide30.xml"/><Relationship Id="rId2" Type="http://schemas.openxmlformats.org/officeDocument/2006/relationships/image" Target="../media/image1.jpeg"/><Relationship Id="rId1" Type="http://schemas.openxmlformats.org/officeDocument/2006/relationships/slideLayout" Target="../slideLayouts/slideLayout5.xml"/><Relationship Id="rId6" Type="http://schemas.openxmlformats.org/officeDocument/2006/relationships/slide" Target="slide19.xml"/><Relationship Id="rId11" Type="http://schemas.openxmlformats.org/officeDocument/2006/relationships/slide" Target="slide29.xml"/><Relationship Id="rId5" Type="http://schemas.openxmlformats.org/officeDocument/2006/relationships/slide" Target="slide15.xml"/><Relationship Id="rId10" Type="http://schemas.openxmlformats.org/officeDocument/2006/relationships/slide" Target="slide28.xml"/><Relationship Id="rId4" Type="http://schemas.openxmlformats.org/officeDocument/2006/relationships/slide" Target="slide10.xml"/><Relationship Id="rId9" Type="http://schemas.openxmlformats.org/officeDocument/2006/relationships/slide" Target="slide27.xml"/></Relationships>
</file>

<file path=ppt/slides/_rels/slide20.xml.rels><?xml version="1.0" encoding="UTF-8" standalone="yes"?>
<Relationships xmlns="http://schemas.openxmlformats.org/package/2006/relationships"><Relationship Id="rId3" Type="http://schemas.openxmlformats.org/officeDocument/2006/relationships/hyperlink" Target="http://fotki.yandex.ru/users/med-yuliya/view/220277/?page=144"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hyperlink" Target="http://www.knigaplus.ru/upload/bplus_store/9815.jpeg" TargetMode="External"/><Relationship Id="rId4" Type="http://schemas.openxmlformats.org/officeDocument/2006/relationships/image" Target="../media/image44.jpeg"/></Relationships>
</file>

<file path=ppt/slides/_rels/slide2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hyperlink" Target="http://www.libex.ru/dimg/43d21.jpg" TargetMode="External"/><Relationship Id="rId4" Type="http://schemas.openxmlformats.org/officeDocument/2006/relationships/image" Target="../media/image47.jpeg"/></Relationships>
</file>

<file path=ppt/slides/_rels/slide2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50.jpeg"/><Relationship Id="rId4" Type="http://schemas.openxmlformats.org/officeDocument/2006/relationships/hyperlink" Target="http://lawinstitut.it-hod.com/upload/image/amblema/11_92.jpg"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ru.wikipedia.org/wiki/%D3%F0%F3%F1%EE%E2,_%C0%EB%E5%EA%F1%E0%ED%E4%F0_%C8%E2%E0%ED%EE%E2%E8%F7" TargetMode="External"/><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51.jpeg"/></Relationships>
</file>

<file path=ppt/slides/_rels/slide24.xml.rels><?xml version="1.0" encoding="UTF-8" standalone="yes"?>
<Relationships xmlns="http://schemas.openxmlformats.org/package/2006/relationships"><Relationship Id="rId3" Type="http://schemas.openxmlformats.org/officeDocument/2006/relationships/hyperlink" Target="http://pictures.bookshop.ua/TitleBooks/bs0000180660.jpg" TargetMode="External"/><Relationship Id="rId2" Type="http://schemas.openxmlformats.org/officeDocument/2006/relationships/image" Target="../media/image1.jpeg"/><Relationship Id="rId1" Type="http://schemas.openxmlformats.org/officeDocument/2006/relationships/slideLayout" Target="../slideLayouts/slideLayout4.xml"/><Relationship Id="rId5" Type="http://schemas.openxmlformats.org/officeDocument/2006/relationships/image" Target="../media/image53.jpeg"/><Relationship Id="rId4" Type="http://schemas.openxmlformats.org/officeDocument/2006/relationships/image" Target="../media/image52.jpeg"/></Relationships>
</file>

<file path=ppt/slides/_rels/slide25.xml.rels><?xml version="1.0" encoding="UTF-8" standalone="yes"?>
<Relationships xmlns="http://schemas.openxmlformats.org/package/2006/relationships"><Relationship Id="rId3" Type="http://schemas.openxmlformats.org/officeDocument/2006/relationships/hyperlink" Target="http://www.svdevelopment.com/content/active/1261-1235749565-xl.jpg" TargetMode="External"/><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s>
</file>

<file path=ppt/slides/_rels/slide26.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hyperlink" Target="http://ru.wikipedia.org/wiki/%C0%F0%F1%E5%ED%FC%E5%E2,_%CA%EE%ED%F1%F2%E0%ED%F2%E8%ED_%CA%EE%ED%F1%F2%E0%ED%F2%E8%ED%EE%E2%E8%F7" TargetMode="External"/><Relationship Id="rId7" Type="http://schemas.openxmlformats.org/officeDocument/2006/relationships/hyperlink" Target="http://terra.su/images/brokhaus_photo.jpg" TargetMode="External"/><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58.jpeg"/><Relationship Id="rId5" Type="http://schemas.openxmlformats.org/officeDocument/2006/relationships/hyperlink" Target="http://dic.academic.ru/pictures/enc_biography/m_21055.jpg" TargetMode="External"/><Relationship Id="rId4" Type="http://schemas.openxmlformats.org/officeDocument/2006/relationships/image" Target="../media/image57.jpeg"/></Relationships>
</file>

<file path=ppt/slides/_rels/slide27.xml.rels><?xml version="1.0" encoding="UTF-8" standalone="yes"?>
<Relationships xmlns="http://schemas.openxmlformats.org/package/2006/relationships"><Relationship Id="rId3" Type="http://schemas.openxmlformats.org/officeDocument/2006/relationships/hyperlink" Target="http://ru.wikipedia.org/wiki/%C0%ED%E4%F0%E5%E5%E2%F1%EA%E8%E9,_%D1%E5%F0%E3%E5%E9_%C0%F0%EA%E0%E4%FC%E5%E2%E8%F7" TargetMode="External"/><Relationship Id="rId2" Type="http://schemas.openxmlformats.org/officeDocument/2006/relationships/image" Target="../media/image1.jpeg"/><Relationship Id="rId1" Type="http://schemas.openxmlformats.org/officeDocument/2006/relationships/slideLayout" Target="../slideLayouts/slideLayout4.xml"/><Relationship Id="rId5" Type="http://schemas.openxmlformats.org/officeDocument/2006/relationships/image" Target="../media/image61.jpeg"/><Relationship Id="rId4" Type="http://schemas.openxmlformats.org/officeDocument/2006/relationships/image" Target="../media/image60.jpeg"/></Relationships>
</file>

<file path=ppt/slides/_rels/slide28.xml.rels><?xml version="1.0" encoding="UTF-8" standalone="yes"?>
<Relationships xmlns="http://schemas.openxmlformats.org/package/2006/relationships"><Relationship Id="rId3" Type="http://schemas.openxmlformats.org/officeDocument/2006/relationships/hyperlink" Target="http://ru.wikipedia.org/wiki/%CA%E0%F0%E0%E1%F7%E5%E2%F1%EA%E8%E9,_%CD%E8%EA%EE%EB%E0%E9_%CF%EB%E0%F2%EE%ED%EE%E2%E8%F7" TargetMode="External"/><Relationship Id="rId7" Type="http://schemas.openxmlformats.org/officeDocument/2006/relationships/image" Target="../media/image64.jpe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hyperlink" Target="//commons.wikimedia.org/wiki/File:Nikolay_Karabchevsky.jpg?uselang=ru"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ru.wikipedia.org/wiki/%D2%E0%E3%E0%ED%F6%E5%E2,_%CD%E8%EA%EE%EB%E0%E9_%D1%F2%E5%EF%E0%ED%EE%E2%E8%F7" TargetMode="External"/><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66.jpeg"/><Relationship Id="rId5" Type="http://schemas.openxmlformats.org/officeDocument/2006/relationships/hyperlink" Target="//upload.wikimedia.org/wikipedia/commons/1/1e/Tagantsev_Nikolay_Stepanovich.jpg" TargetMode="External"/><Relationship Id="rId4" Type="http://schemas.openxmlformats.org/officeDocument/2006/relationships/image" Target="../media/image65.jpeg"/></Relationships>
</file>

<file path=ppt/slides/_rels/slide3.xml.rels><?xml version="1.0" encoding="UTF-8" standalone="yes"?>
<Relationships xmlns="http://schemas.openxmlformats.org/package/2006/relationships"><Relationship Id="rId3" Type="http://schemas.openxmlformats.org/officeDocument/2006/relationships/hyperlink" Target="http://ru.wikipedia.org/wiki/%CA%EE%ED%E8,_%C0%ED%E0%F2%EE%EB%E8%E9_%D4%B8%E4%EE%F0%EE%E2%E8%F7" TargetMode="External"/><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hyperlink" Target="http://ru.wikipedia.org/wiki/%CA%E5%F0%E5%ED%F1%EA%E8%E9,_%C0%EB%E5%EA%F1%E0%ED%E4%F0_%D4%B8%E4%EE%F0%EE%E2%E8%F7" TargetMode="External"/><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67.jpeg"/></Relationships>
</file>

<file path=ppt/slides/_rels/slide31.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1.jpeg"/><Relationship Id="rId1" Type="http://schemas.openxmlformats.org/officeDocument/2006/relationships/slideLayout" Target="../slideLayouts/slideLayout4.xml"/><Relationship Id="rId5" Type="http://schemas.openxmlformats.org/officeDocument/2006/relationships/image" Target="../media/image69.jpeg"/><Relationship Id="rId4" Type="http://schemas.openxmlformats.org/officeDocument/2006/relationships/hyperlink" Target="http://netzor.org/uploads/posts/2012-09/1347816736_154745.jpg"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71.jpeg"/></Relationships>
</file>

<file path=ppt/slides/_rels/slide33.xml.rels><?xml version="1.0" encoding="UTF-8" standalone="yes"?>
<Relationships xmlns="http://schemas.openxmlformats.org/package/2006/relationships"><Relationship Id="rId3" Type="http://schemas.openxmlformats.org/officeDocument/2006/relationships/hyperlink" Target="http://tbclib.ru/" TargetMode="External"/><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hyperlink" Target="http://img1.liveinternet.ru/images/attach/c/2/70/223/70223291_pokushenie_na_Trepova_.jpg" TargetMode="External"/><Relationship Id="rId7"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7.jpeg"/><Relationship Id="rId5" Type="http://schemas.openxmlformats.org/officeDocument/2006/relationships/hyperlink" Target="http://www.rusinst.ru/showpic.asp?t=articles&amp;n=ArticleID&amp;id=4492" TargetMode="Externa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hyperlink" Target="//commons.wikimedia.org/wiki/File:%D0%9A%D0%BE%D0%BD%D0%B8_%D0%90.%D0%A4._%D0%B2_%D0%BC%D0%BE%D0%BB%D0%BE%D0%B4%D1%8B%D0%B5_%D0%B3%D0%BE%D0%B4%D1%8B.JPG?uselang=ru" TargetMode="External"/><Relationship Id="rId7" Type="http://schemas.openxmlformats.org/officeDocument/2006/relationships/hyperlink" Target="http://images.rusbook.net/prds/&#1057;&#1077;&#1088;&#1080;&#1103;--&#1046;&#1080;&#1079;&#1085;&#1100;-&#1079;&#1072;&#1084;&#1077;&#1095;&#1072;&#1090;&#1077;&#1083;&#1100;&#1085;&#1099;&#1093;-&#1083;&#1102;&#1076;&#1077;&#1081;--8304/315639/315639-14-10266.jpg.ashx?w=0&amp;h=0&amp;c=19&amp;pid=315639&amp;sc=" TargetMode="External"/><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10.jpeg"/><Relationship Id="rId5" Type="http://schemas.openxmlformats.org/officeDocument/2006/relationships/hyperlink" Target="http://www.radikal.ru/" TargetMode="Externa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hyperlink" Target="http://www.libex.ru/dimg/9c92.jp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17.jpeg"/><Relationship Id="rId5" Type="http://schemas.openxmlformats.org/officeDocument/2006/relationships/hyperlink" Target="http://www.lubluknigi.ru/catalog/view/210987/" TargetMode="Externa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20.jpeg"/><Relationship Id="rId5" Type="http://schemas.openxmlformats.org/officeDocument/2006/relationships/hyperlink" Target="http://www.lubluknigi.ru/catalog/view/232187/" TargetMode="Externa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C:\Documents and Settings\Полонская.TBC\Рабочий стол\0_94459_8c87cc2a_L[1].jpg"/>
          <p:cNvPicPr>
            <a:picLocks noChangeAspect="1" noChangeArrowheads="1"/>
          </p:cNvPicPr>
          <p:nvPr/>
        </p:nvPicPr>
        <p:blipFill>
          <a:blip r:embed="rId2" cstate="print"/>
          <a:srcRect/>
          <a:stretch>
            <a:fillRect/>
          </a:stretch>
        </p:blipFill>
        <p:spPr bwMode="auto">
          <a:xfrm>
            <a:off x="-57693" y="0"/>
            <a:ext cx="9201693" cy="6858000"/>
          </a:xfrm>
          <a:prstGeom prst="rect">
            <a:avLst/>
          </a:prstGeom>
          <a:noFill/>
        </p:spPr>
      </p:pic>
      <p:sp>
        <p:nvSpPr>
          <p:cNvPr id="12" name="Двойная волна 11"/>
          <p:cNvSpPr/>
          <p:nvPr/>
        </p:nvSpPr>
        <p:spPr>
          <a:xfrm>
            <a:off x="1089826" y="785794"/>
            <a:ext cx="6735663" cy="1656184"/>
          </a:xfrm>
          <a:prstGeom prst="doubleWave">
            <a:avLst/>
          </a:prstGeom>
          <a:solidFill>
            <a:schemeClr val="accent6">
              <a:lumMod val="5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4000" dirty="0"/>
              <a:t>Лоцманы между рифами законов</a:t>
            </a:r>
          </a:p>
        </p:txBody>
      </p:sp>
      <p:pic>
        <p:nvPicPr>
          <p:cNvPr id="13" name="Picture 4" descr="http://www.3dnews.ru/_imgdata/img/2010/03/12/166771.jpg"/>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395536" y="2571771"/>
            <a:ext cx="2895600" cy="3857625"/>
          </a:xfrm>
          <a:prstGeom prst="rect">
            <a:avLst/>
          </a:prstGeom>
          <a:noFill/>
          <a:ln w="9525">
            <a:noFill/>
            <a:miter lim="800000"/>
            <a:headEnd/>
            <a:tailEnd/>
          </a:ln>
        </p:spPr>
      </p:pic>
      <p:sp>
        <p:nvSpPr>
          <p:cNvPr id="14" name="Скругленный прямоугольник 13"/>
          <p:cNvSpPr/>
          <p:nvPr/>
        </p:nvSpPr>
        <p:spPr>
          <a:xfrm>
            <a:off x="4355976" y="2541534"/>
            <a:ext cx="3557612" cy="3816424"/>
          </a:xfrm>
          <a:prstGeom prst="roundRect">
            <a:avLst/>
          </a:prstGeom>
          <a:solidFill>
            <a:schemeClr val="accent6">
              <a:lumMod val="5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2800" dirty="0"/>
              <a:t>«Хороший юрист зарабатывает на жизнь. Великий юрист меняет мир</a:t>
            </a:r>
            <a:r>
              <a:rPr lang="ru-RU" sz="2000" dirty="0" smtClean="0"/>
              <a:t>»       </a:t>
            </a:r>
            <a:endParaRPr lang="ru-RU" sz="2000" dirty="0"/>
          </a:p>
          <a:p>
            <a:pPr>
              <a:defRPr/>
            </a:pPr>
            <a:endParaRPr lang="ru-RU" sz="2000" dirty="0" smtClean="0"/>
          </a:p>
          <a:p>
            <a:pPr>
              <a:defRPr/>
            </a:pPr>
            <a:r>
              <a:rPr lang="ru-RU" sz="2000" dirty="0" smtClean="0"/>
              <a:t>С. </a:t>
            </a:r>
            <a:r>
              <a:rPr lang="ru-RU" sz="2000" dirty="0" err="1" smtClean="0"/>
              <a:t>Зак</a:t>
            </a:r>
            <a:r>
              <a:rPr lang="ru-RU" sz="2000" dirty="0" smtClean="0"/>
              <a:t>, президент американской </a:t>
            </a:r>
            <a:r>
              <a:rPr lang="ru-RU" sz="2000" dirty="0"/>
              <a:t>ассоциации юристов</a:t>
            </a:r>
          </a:p>
          <a:p>
            <a:pPr>
              <a:defRPr/>
            </a:pPr>
            <a:endParaRPr lang="ru-RU" sz="2800" dirty="0"/>
          </a:p>
        </p:txBody>
      </p:sp>
      <p:sp>
        <p:nvSpPr>
          <p:cNvPr id="6" name="TextBox 5"/>
          <p:cNvSpPr txBox="1"/>
          <p:nvPr/>
        </p:nvSpPr>
        <p:spPr>
          <a:xfrm>
            <a:off x="2500298" y="142852"/>
            <a:ext cx="6072230" cy="461665"/>
          </a:xfrm>
          <a:prstGeom prst="rect">
            <a:avLst/>
          </a:prstGeom>
          <a:noFill/>
        </p:spPr>
        <p:txBody>
          <a:bodyPr wrap="square" rtlCol="0">
            <a:spAutoFit/>
          </a:bodyPr>
          <a:lstStyle/>
          <a:p>
            <a:r>
              <a:rPr lang="ru-RU" sz="2400" b="1" dirty="0" smtClean="0">
                <a:solidFill>
                  <a:srgbClr val="996633"/>
                </a:solidFill>
              </a:rPr>
              <a:t>МУК «Тульская библиотечная система»</a:t>
            </a:r>
            <a:r>
              <a:rPr lang="ru-RU" sz="2400" b="1" baseline="30000" dirty="0" smtClean="0">
                <a:solidFill>
                  <a:srgbClr val="996633"/>
                </a:solidFill>
              </a:rPr>
              <a:t>©</a:t>
            </a:r>
            <a:endParaRPr lang="ru-RU" sz="2400" b="1" baseline="30000" dirty="0">
              <a:solidFill>
                <a:srgbClr val="996633"/>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400" decel="100000"/>
                                        <p:tgtEl>
                                          <p:spTgt spid="13"/>
                                        </p:tgtEl>
                                      </p:cBhvr>
                                    </p:animEffect>
                                    <p:anim calcmode="lin" valueType="num">
                                      <p:cBhvr>
                                        <p:cTn id="8" dur="2400" decel="100000" fill="hold"/>
                                        <p:tgtEl>
                                          <p:spTgt spid="13"/>
                                        </p:tgtEl>
                                        <p:attrNameLst>
                                          <p:attrName>style.rotation</p:attrName>
                                        </p:attrNameLst>
                                      </p:cBhvr>
                                      <p:tavLst>
                                        <p:tav tm="0">
                                          <p:val>
                                            <p:fltVal val="-90"/>
                                          </p:val>
                                        </p:tav>
                                        <p:tav tm="100000">
                                          <p:val>
                                            <p:fltVal val="0"/>
                                          </p:val>
                                        </p:tav>
                                      </p:tavLst>
                                    </p:anim>
                                    <p:anim calcmode="lin" valueType="num">
                                      <p:cBhvr>
                                        <p:cTn id="9" dur="2400" decel="100000" fill="hold"/>
                                        <p:tgtEl>
                                          <p:spTgt spid="13"/>
                                        </p:tgtEl>
                                        <p:attrNameLst>
                                          <p:attrName>ppt_x</p:attrName>
                                        </p:attrNameLst>
                                      </p:cBhvr>
                                      <p:tavLst>
                                        <p:tav tm="0">
                                          <p:val>
                                            <p:strVal val="#ppt_x+0.4"/>
                                          </p:val>
                                        </p:tav>
                                        <p:tav tm="100000">
                                          <p:val>
                                            <p:strVal val="#ppt_x-0.05"/>
                                          </p:val>
                                        </p:tav>
                                      </p:tavLst>
                                    </p:anim>
                                    <p:anim calcmode="lin" valueType="num">
                                      <p:cBhvr>
                                        <p:cTn id="10" dur="2400" decel="100000" fill="hold"/>
                                        <p:tgtEl>
                                          <p:spTgt spid="13"/>
                                        </p:tgtEl>
                                        <p:attrNameLst>
                                          <p:attrName>ppt_y</p:attrName>
                                        </p:attrNameLst>
                                      </p:cBhvr>
                                      <p:tavLst>
                                        <p:tav tm="0">
                                          <p:val>
                                            <p:strVal val="#ppt_y-0.4"/>
                                          </p:val>
                                        </p:tav>
                                        <p:tav tm="100000">
                                          <p:val>
                                            <p:strVal val="#ppt_y+0.1"/>
                                          </p:val>
                                        </p:tav>
                                      </p:tavLst>
                                    </p:anim>
                                    <p:anim calcmode="lin" valueType="num">
                                      <p:cBhvr>
                                        <p:cTn id="11" dur="600" accel="100000" fill="hold">
                                          <p:stCondLst>
                                            <p:cond delay="2400"/>
                                          </p:stCondLst>
                                        </p:cTn>
                                        <p:tgtEl>
                                          <p:spTgt spid="13"/>
                                        </p:tgtEl>
                                        <p:attrNameLst>
                                          <p:attrName>ppt_x</p:attrName>
                                        </p:attrNameLst>
                                      </p:cBhvr>
                                      <p:tavLst>
                                        <p:tav tm="0">
                                          <p:val>
                                            <p:strVal val="#ppt_x-0.05"/>
                                          </p:val>
                                        </p:tav>
                                        <p:tav tm="100000">
                                          <p:val>
                                            <p:strVal val="#ppt_x"/>
                                          </p:val>
                                        </p:tav>
                                      </p:tavLst>
                                    </p:anim>
                                    <p:anim calcmode="lin" valueType="num">
                                      <p:cBhvr>
                                        <p:cTn id="12" dur="600" accel="100000" fill="hold">
                                          <p:stCondLst>
                                            <p:cond delay="2400"/>
                                          </p:stCondLst>
                                        </p:cTn>
                                        <p:tgtEl>
                                          <p:spTgt spid="13"/>
                                        </p:tgtEl>
                                        <p:attrNameLst>
                                          <p:attrName>ppt_y</p:attrName>
                                        </p:attrNameLst>
                                      </p:cBhvr>
                                      <p:tavLst>
                                        <p:tav tm="0">
                                          <p:val>
                                            <p:strVal val="#ppt_y+0.1"/>
                                          </p:val>
                                        </p:tav>
                                        <p:tav tm="100000">
                                          <p:val>
                                            <p:strVal val="#ppt_y"/>
                                          </p:val>
                                        </p:tav>
                                      </p:tavLst>
                                    </p:anim>
                                  </p:childTnLst>
                                </p:cTn>
                              </p:par>
                            </p:childTnLst>
                          </p:cTn>
                        </p:par>
                        <p:par>
                          <p:cTn id="13" fill="hold">
                            <p:stCondLst>
                              <p:cond delay="3000"/>
                            </p:stCondLst>
                            <p:childTnLst>
                              <p:par>
                                <p:cTn id="14" presetID="16" presetClass="entr" presetSubtype="2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arn(inHorizontal)">
                                      <p:cBhvr>
                                        <p:cTn id="16" dur="3000"/>
                                        <p:tgtEl>
                                          <p:spTgt spid="12"/>
                                        </p:tgtEl>
                                      </p:cBhvr>
                                    </p:animEffect>
                                  </p:childTnLst>
                                </p:cTn>
                              </p:par>
                              <p:par>
                                <p:cTn id="17" presetID="3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2400" decel="100000"/>
                                        <p:tgtEl>
                                          <p:spTgt spid="14"/>
                                        </p:tgtEl>
                                      </p:cBhvr>
                                    </p:animEffect>
                                    <p:anim calcmode="lin" valueType="num">
                                      <p:cBhvr>
                                        <p:cTn id="20" dur="2400" decel="100000" fill="hold"/>
                                        <p:tgtEl>
                                          <p:spTgt spid="14"/>
                                        </p:tgtEl>
                                        <p:attrNameLst>
                                          <p:attrName>style.rotation</p:attrName>
                                        </p:attrNameLst>
                                      </p:cBhvr>
                                      <p:tavLst>
                                        <p:tav tm="0">
                                          <p:val>
                                            <p:fltVal val="-90"/>
                                          </p:val>
                                        </p:tav>
                                        <p:tav tm="100000">
                                          <p:val>
                                            <p:fltVal val="0"/>
                                          </p:val>
                                        </p:tav>
                                      </p:tavLst>
                                    </p:anim>
                                    <p:anim calcmode="lin" valueType="num">
                                      <p:cBhvr>
                                        <p:cTn id="21" dur="2400" decel="100000" fill="hold"/>
                                        <p:tgtEl>
                                          <p:spTgt spid="14"/>
                                        </p:tgtEl>
                                        <p:attrNameLst>
                                          <p:attrName>ppt_x</p:attrName>
                                        </p:attrNameLst>
                                      </p:cBhvr>
                                      <p:tavLst>
                                        <p:tav tm="0">
                                          <p:val>
                                            <p:strVal val="#ppt_x+0.4"/>
                                          </p:val>
                                        </p:tav>
                                        <p:tav tm="100000">
                                          <p:val>
                                            <p:strVal val="#ppt_x-0.05"/>
                                          </p:val>
                                        </p:tav>
                                      </p:tavLst>
                                    </p:anim>
                                    <p:anim calcmode="lin" valueType="num">
                                      <p:cBhvr>
                                        <p:cTn id="22" dur="2400" decel="100000" fill="hold"/>
                                        <p:tgtEl>
                                          <p:spTgt spid="14"/>
                                        </p:tgtEl>
                                        <p:attrNameLst>
                                          <p:attrName>ppt_y</p:attrName>
                                        </p:attrNameLst>
                                      </p:cBhvr>
                                      <p:tavLst>
                                        <p:tav tm="0">
                                          <p:val>
                                            <p:strVal val="#ppt_y-0.4"/>
                                          </p:val>
                                        </p:tav>
                                        <p:tav tm="100000">
                                          <p:val>
                                            <p:strVal val="#ppt_y+0.1"/>
                                          </p:val>
                                        </p:tav>
                                      </p:tavLst>
                                    </p:anim>
                                    <p:anim calcmode="lin" valueType="num">
                                      <p:cBhvr>
                                        <p:cTn id="23" dur="600" accel="100000" fill="hold">
                                          <p:stCondLst>
                                            <p:cond delay="2400"/>
                                          </p:stCondLst>
                                        </p:cTn>
                                        <p:tgtEl>
                                          <p:spTgt spid="14"/>
                                        </p:tgtEl>
                                        <p:attrNameLst>
                                          <p:attrName>ppt_x</p:attrName>
                                        </p:attrNameLst>
                                      </p:cBhvr>
                                      <p:tavLst>
                                        <p:tav tm="0">
                                          <p:val>
                                            <p:strVal val="#ppt_x-0.05"/>
                                          </p:val>
                                        </p:tav>
                                        <p:tav tm="100000">
                                          <p:val>
                                            <p:strVal val="#ppt_x"/>
                                          </p:val>
                                        </p:tav>
                                      </p:tavLst>
                                    </p:anim>
                                    <p:anim calcmode="lin" valueType="num">
                                      <p:cBhvr>
                                        <p:cTn id="24" dur="600" accel="100000" fill="hold">
                                          <p:stCondLst>
                                            <p:cond delay="2400"/>
                                          </p:stCondLst>
                                        </p:cTn>
                                        <p:tgtEl>
                                          <p:spTgt spid="1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l-pics.livejournal.com/drugoi/pic/00fw93c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217" name="Rectangle 169"/>
          <p:cNvSpPr>
            <a:spLocks noChangeArrowheads="1"/>
          </p:cNvSpPr>
          <p:nvPr/>
        </p:nvSpPr>
        <p:spPr bwMode="auto">
          <a:xfrm>
            <a:off x="323850" y="5734050"/>
            <a:ext cx="3529013" cy="576263"/>
          </a:xfrm>
          <a:prstGeom prst="rect">
            <a:avLst/>
          </a:prstGeom>
          <a:noFill/>
          <a:ln w="9525">
            <a:noFill/>
            <a:miter lim="800000"/>
            <a:headEnd/>
            <a:tailEnd/>
          </a:ln>
          <a:effectLst/>
        </p:spPr>
        <p:txBody>
          <a:bodyPr anchor="ctr"/>
          <a:lstStyle/>
          <a:p>
            <a:endParaRPr lang="es-ES" b="1" dirty="0">
              <a:solidFill>
                <a:schemeClr val="bg1"/>
              </a:solidFill>
            </a:endParaRPr>
          </a:p>
        </p:txBody>
      </p:sp>
      <p:sp>
        <p:nvSpPr>
          <p:cNvPr id="9" name="Скругленный прямоугольник 8"/>
          <p:cNvSpPr/>
          <p:nvPr/>
        </p:nvSpPr>
        <p:spPr>
          <a:xfrm>
            <a:off x="1000100" y="214290"/>
            <a:ext cx="7500990" cy="1054470"/>
          </a:xfrm>
          <a:prstGeom prst="roundRect">
            <a:avLst/>
          </a:prstGeom>
          <a:solidFill>
            <a:schemeClr val="bg2">
              <a:lumMod val="50000"/>
            </a:schemeClr>
          </a:solidFill>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ru-RU" sz="2400" dirty="0">
                <a:hlinkClick r:id="rId3"/>
              </a:rPr>
              <a:t>Плевако Федор Никифорович   </a:t>
            </a:r>
            <a:r>
              <a:rPr lang="ru-RU" sz="2400" dirty="0"/>
              <a:t>(</a:t>
            </a:r>
            <a:r>
              <a:rPr lang="ru-RU" sz="2400" dirty="0" smtClean="0"/>
              <a:t>1842- </a:t>
            </a:r>
            <a:r>
              <a:rPr lang="ru-RU" sz="2400" dirty="0"/>
              <a:t>1908) - </a:t>
            </a:r>
            <a:br>
              <a:rPr lang="ru-RU" sz="2400" dirty="0"/>
            </a:br>
            <a:r>
              <a:rPr lang="ru-RU" sz="2400" dirty="0"/>
              <a:t> «московский златоуст»</a:t>
            </a:r>
          </a:p>
        </p:txBody>
      </p:sp>
      <p:pic>
        <p:nvPicPr>
          <p:cNvPr id="10" name="Picture 2" descr="http://www.azlib.ru/p/plewako_f_n/.photo1.jpg"/>
          <p:cNvPicPr>
            <a:picLocks noChangeAspect="1" noChangeArrowheads="1"/>
          </p:cNvPicPr>
          <p:nvPr/>
        </p:nvPicPr>
        <p:blipFill>
          <a:blip r:embed="rId4" cstate="email"/>
          <a:srcRect/>
          <a:stretch>
            <a:fillRect/>
          </a:stretch>
        </p:blipFill>
        <p:spPr bwMode="auto">
          <a:xfrm>
            <a:off x="5796136" y="2060848"/>
            <a:ext cx="2907555" cy="39829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Загнутый угол 10"/>
          <p:cNvSpPr/>
          <p:nvPr/>
        </p:nvSpPr>
        <p:spPr>
          <a:xfrm>
            <a:off x="755576" y="4560609"/>
            <a:ext cx="4536504" cy="1440159"/>
          </a:xfrm>
          <a:prstGeom prst="foldedCorner">
            <a:avLst>
              <a:gd name="adj" fmla="val 39451"/>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ru-RU" sz="2400" dirty="0" smtClean="0"/>
          </a:p>
          <a:p>
            <a:pPr fontAlgn="auto">
              <a:spcBef>
                <a:spcPts val="0"/>
              </a:spcBef>
              <a:spcAft>
                <a:spcPts val="0"/>
              </a:spcAft>
              <a:defRPr/>
            </a:pPr>
            <a:endParaRPr lang="ru-RU" sz="2400" dirty="0" smtClean="0"/>
          </a:p>
          <a:p>
            <a:pPr fontAlgn="auto">
              <a:spcBef>
                <a:spcPts val="0"/>
              </a:spcBef>
              <a:spcAft>
                <a:spcPts val="0"/>
              </a:spcAft>
              <a:defRPr/>
            </a:pPr>
            <a:r>
              <a:rPr lang="ru-RU" dirty="0" smtClean="0"/>
              <a:t>Русский </a:t>
            </a:r>
            <a:r>
              <a:rPr lang="ru-RU" dirty="0"/>
              <a:t>адвокат, юрист, судебный оратор, действительный статский советник</a:t>
            </a:r>
          </a:p>
          <a:p>
            <a:pPr fontAlgn="auto">
              <a:spcBef>
                <a:spcPts val="0"/>
              </a:spcBef>
              <a:spcAft>
                <a:spcPts val="0"/>
              </a:spcAft>
              <a:defRPr/>
            </a:pPr>
            <a:endParaRPr lang="ru-RU" sz="2400" dirty="0"/>
          </a:p>
        </p:txBody>
      </p:sp>
      <p:sp>
        <p:nvSpPr>
          <p:cNvPr id="12" name="Скругленный прямоугольник 11"/>
          <p:cNvSpPr/>
          <p:nvPr/>
        </p:nvSpPr>
        <p:spPr>
          <a:xfrm>
            <a:off x="755576" y="2071678"/>
            <a:ext cx="4608512" cy="2088232"/>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fontAlgn="base">
              <a:spcBef>
                <a:spcPct val="0"/>
              </a:spcBef>
              <a:spcAft>
                <a:spcPct val="0"/>
              </a:spcAft>
            </a:pPr>
            <a:r>
              <a:rPr lang="ru-RU" dirty="0" smtClean="0">
                <a:solidFill>
                  <a:srgbClr val="000000"/>
                </a:solidFill>
                <a:latin typeface="Arial" pitchFamily="34" charset="0"/>
                <a:ea typeface="Times New Roman" pitchFamily="18" charset="0"/>
              </a:rPr>
              <a:t>«За прокурором стоит закон, а за адвокатом – человек со своей судьбой, со своими чаяниями, и этот человек взбирается на адвоката, ищет у него защиты, и очень страшно поскользнуться с такой ношей». </a:t>
            </a:r>
          </a:p>
          <a:p>
            <a:pPr lvl="0" algn="r" fontAlgn="base">
              <a:spcBef>
                <a:spcPct val="0"/>
              </a:spcBef>
              <a:spcAft>
                <a:spcPct val="0"/>
              </a:spcAft>
            </a:pPr>
            <a:r>
              <a:rPr lang="ru-RU" dirty="0" smtClean="0">
                <a:solidFill>
                  <a:srgbClr val="000000"/>
                </a:solidFill>
                <a:latin typeface="Arial" pitchFamily="34" charset="0"/>
                <a:ea typeface="Times New Roman" pitchFamily="18" charset="0"/>
              </a:rPr>
              <a:t>Ф.Н. Плевако</a:t>
            </a:r>
            <a:endParaRPr lang="ru-RU" sz="4000" dirty="0" smtClean="0">
              <a:solidFill>
                <a:schemeClr val="tx1"/>
              </a:solidFill>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p:val>
                                            <p:strVal val="#ppt_w*0.70"/>
                                          </p:val>
                                        </p:tav>
                                        <p:tav tm="100000">
                                          <p:val>
                                            <p:strVal val="#ppt_w"/>
                                          </p:val>
                                        </p:tav>
                                      </p:tavLst>
                                    </p:anim>
                                    <p:anim calcmode="lin" valueType="num">
                                      <p:cBhvr>
                                        <p:cTn id="8" dur="2000" fill="hold"/>
                                        <p:tgtEl>
                                          <p:spTgt spid="8"/>
                                        </p:tgtEl>
                                        <p:attrNameLst>
                                          <p:attrName>ppt_h</p:attrName>
                                        </p:attrNameLst>
                                      </p:cBhvr>
                                      <p:tavLst>
                                        <p:tav tm="0">
                                          <p:val>
                                            <p:strVal val="#ppt_h"/>
                                          </p:val>
                                        </p:tav>
                                        <p:tav tm="100000">
                                          <p:val>
                                            <p:strVal val="#ppt_h"/>
                                          </p:val>
                                        </p:tav>
                                      </p:tavLst>
                                    </p:anim>
                                    <p:animEffect transition="in" filter="fade">
                                      <p:cBhvr>
                                        <p:cTn id="9" dur="2000"/>
                                        <p:tgtEl>
                                          <p:spTgt spid="8"/>
                                        </p:tgtEl>
                                      </p:cBhvr>
                                    </p:animEffect>
                                  </p:childTnLst>
                                </p:cTn>
                              </p:par>
                            </p:childTnLst>
                          </p:cTn>
                        </p:par>
                        <p:par>
                          <p:cTn id="10" fill="hold">
                            <p:stCondLst>
                              <p:cond delay="2000"/>
                            </p:stCondLst>
                            <p:childTnLst>
                              <p:par>
                                <p:cTn id="11" presetID="55"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3000" fill="hold"/>
                                        <p:tgtEl>
                                          <p:spTgt spid="9"/>
                                        </p:tgtEl>
                                        <p:attrNameLst>
                                          <p:attrName>ppt_w</p:attrName>
                                        </p:attrNameLst>
                                      </p:cBhvr>
                                      <p:tavLst>
                                        <p:tav tm="0">
                                          <p:val>
                                            <p:strVal val="#ppt_w*0.70"/>
                                          </p:val>
                                        </p:tav>
                                        <p:tav tm="100000">
                                          <p:val>
                                            <p:strVal val="#ppt_w"/>
                                          </p:val>
                                        </p:tav>
                                      </p:tavLst>
                                    </p:anim>
                                    <p:anim calcmode="lin" valueType="num">
                                      <p:cBhvr>
                                        <p:cTn id="14" dur="3000" fill="hold"/>
                                        <p:tgtEl>
                                          <p:spTgt spid="9"/>
                                        </p:tgtEl>
                                        <p:attrNameLst>
                                          <p:attrName>ppt_h</p:attrName>
                                        </p:attrNameLst>
                                      </p:cBhvr>
                                      <p:tavLst>
                                        <p:tav tm="0">
                                          <p:val>
                                            <p:strVal val="#ppt_h"/>
                                          </p:val>
                                        </p:tav>
                                        <p:tav tm="100000">
                                          <p:val>
                                            <p:strVal val="#ppt_h"/>
                                          </p:val>
                                        </p:tav>
                                      </p:tavLst>
                                    </p:anim>
                                    <p:animEffect transition="in" filter="fade">
                                      <p:cBhvr>
                                        <p:cTn id="15" dur="3000"/>
                                        <p:tgtEl>
                                          <p:spTgt spid="9"/>
                                        </p:tgtEl>
                                      </p:cBhvr>
                                    </p:animEffect>
                                  </p:childTnLst>
                                </p:cTn>
                              </p:par>
                            </p:childTnLst>
                          </p:cTn>
                        </p:par>
                        <p:par>
                          <p:cTn id="16" fill="hold">
                            <p:stCondLst>
                              <p:cond delay="5000"/>
                            </p:stCondLst>
                            <p:childTnLst>
                              <p:par>
                                <p:cTn id="17" presetID="17" presetClass="entr" presetSubtype="1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2000" fill="hold"/>
                                        <p:tgtEl>
                                          <p:spTgt spid="12"/>
                                        </p:tgtEl>
                                        <p:attrNameLst>
                                          <p:attrName>ppt_w</p:attrName>
                                        </p:attrNameLst>
                                      </p:cBhvr>
                                      <p:tavLst>
                                        <p:tav tm="0">
                                          <p:val>
                                            <p:fltVal val="0"/>
                                          </p:val>
                                        </p:tav>
                                        <p:tav tm="100000">
                                          <p:val>
                                            <p:strVal val="#ppt_w"/>
                                          </p:val>
                                        </p:tav>
                                      </p:tavLst>
                                    </p:anim>
                                    <p:anim calcmode="lin" valueType="num">
                                      <p:cBhvr>
                                        <p:cTn id="20" dur="2000" fill="hold"/>
                                        <p:tgtEl>
                                          <p:spTgt spid="12"/>
                                        </p:tgtEl>
                                        <p:attrNameLst>
                                          <p:attrName>ppt_h</p:attrName>
                                        </p:attrNameLst>
                                      </p:cBhvr>
                                      <p:tavLst>
                                        <p:tav tm="0">
                                          <p:val>
                                            <p:strVal val="#ppt_h"/>
                                          </p:val>
                                        </p:tav>
                                        <p:tav tm="100000">
                                          <p:val>
                                            <p:strVal val="#ppt_h"/>
                                          </p:val>
                                        </p:tav>
                                      </p:tavLst>
                                    </p:anim>
                                  </p:childTnLst>
                                </p:cTn>
                              </p:par>
                              <p:par>
                                <p:cTn id="21" presetID="50" presetClass="entr" presetSubtype="0" decel="10000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3000" fill="hold"/>
                                        <p:tgtEl>
                                          <p:spTgt spid="10"/>
                                        </p:tgtEl>
                                        <p:attrNameLst>
                                          <p:attrName>ppt_w</p:attrName>
                                        </p:attrNameLst>
                                      </p:cBhvr>
                                      <p:tavLst>
                                        <p:tav tm="0">
                                          <p:val>
                                            <p:strVal val="#ppt_w+.3"/>
                                          </p:val>
                                        </p:tav>
                                        <p:tav tm="100000">
                                          <p:val>
                                            <p:strVal val="#ppt_w"/>
                                          </p:val>
                                        </p:tav>
                                      </p:tavLst>
                                    </p:anim>
                                    <p:anim calcmode="lin" valueType="num">
                                      <p:cBhvr>
                                        <p:cTn id="24" dur="3000" fill="hold"/>
                                        <p:tgtEl>
                                          <p:spTgt spid="10"/>
                                        </p:tgtEl>
                                        <p:attrNameLst>
                                          <p:attrName>ppt_h</p:attrName>
                                        </p:attrNameLst>
                                      </p:cBhvr>
                                      <p:tavLst>
                                        <p:tav tm="0">
                                          <p:val>
                                            <p:strVal val="#ppt_h"/>
                                          </p:val>
                                        </p:tav>
                                        <p:tav tm="100000">
                                          <p:val>
                                            <p:strVal val="#ppt_h"/>
                                          </p:val>
                                        </p:tav>
                                      </p:tavLst>
                                    </p:anim>
                                    <p:animEffect transition="in" filter="fade">
                                      <p:cBhvr>
                                        <p:cTn id="25" dur="3000"/>
                                        <p:tgtEl>
                                          <p:spTgt spid="10"/>
                                        </p:tgtEl>
                                      </p:cBhvr>
                                    </p:animEffect>
                                  </p:childTnLst>
                                </p:cTn>
                              </p:par>
                            </p:childTnLst>
                          </p:cTn>
                        </p:par>
                        <p:par>
                          <p:cTn id="26" fill="hold">
                            <p:stCondLst>
                              <p:cond delay="8000"/>
                            </p:stCondLst>
                            <p:childTnLst>
                              <p:par>
                                <p:cTn id="27" presetID="50" presetClass="entr" presetSubtype="0" decel="10000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3000" fill="hold"/>
                                        <p:tgtEl>
                                          <p:spTgt spid="11"/>
                                        </p:tgtEl>
                                        <p:attrNameLst>
                                          <p:attrName>ppt_w</p:attrName>
                                        </p:attrNameLst>
                                      </p:cBhvr>
                                      <p:tavLst>
                                        <p:tav tm="0">
                                          <p:val>
                                            <p:strVal val="#ppt_w+.3"/>
                                          </p:val>
                                        </p:tav>
                                        <p:tav tm="100000">
                                          <p:val>
                                            <p:strVal val="#ppt_w"/>
                                          </p:val>
                                        </p:tav>
                                      </p:tavLst>
                                    </p:anim>
                                    <p:anim calcmode="lin" valueType="num">
                                      <p:cBhvr>
                                        <p:cTn id="30" dur="3000" fill="hold"/>
                                        <p:tgtEl>
                                          <p:spTgt spid="11"/>
                                        </p:tgtEl>
                                        <p:attrNameLst>
                                          <p:attrName>ppt_h</p:attrName>
                                        </p:attrNameLst>
                                      </p:cBhvr>
                                      <p:tavLst>
                                        <p:tav tm="0">
                                          <p:val>
                                            <p:strVal val="#ppt_h"/>
                                          </p:val>
                                        </p:tav>
                                        <p:tav tm="100000">
                                          <p:val>
                                            <p:strVal val="#ppt_h"/>
                                          </p:val>
                                        </p:tav>
                                      </p:tavLst>
                                    </p:anim>
                                    <p:animEffect transition="in" filter="fade">
                                      <p:cBhvr>
                                        <p:cTn id="31" dur="3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C:\Documents and Settings\Полонская.TBC\Рабочий стол\0_94459_8c87cc2a_L[1].jpg"/>
          <p:cNvPicPr>
            <a:picLocks noChangeAspect="1" noChangeArrowheads="1"/>
          </p:cNvPicPr>
          <p:nvPr/>
        </p:nvPicPr>
        <p:blipFill>
          <a:blip r:embed="rId2" cstate="print"/>
          <a:srcRect/>
          <a:stretch>
            <a:fillRect/>
          </a:stretch>
        </p:blipFill>
        <p:spPr bwMode="auto">
          <a:xfrm>
            <a:off x="-27579" y="0"/>
            <a:ext cx="9201693" cy="6858000"/>
          </a:xfrm>
          <a:prstGeom prst="rect">
            <a:avLst/>
          </a:prstGeom>
          <a:noFill/>
        </p:spPr>
      </p:pic>
      <p:pic>
        <p:nvPicPr>
          <p:cNvPr id="6" name="Picture 2" descr="http://blog.uole-museum.ru/wp-content/uploads/2009/12/plevako.jpg"/>
          <p:cNvPicPr>
            <a:picLocks noChangeAspect="1" noChangeArrowheads="1"/>
          </p:cNvPicPr>
          <p:nvPr/>
        </p:nvPicPr>
        <p:blipFill>
          <a:blip r:embed="rId3" cstate="email"/>
          <a:srcRect/>
          <a:stretch>
            <a:fillRect/>
          </a:stretch>
        </p:blipFill>
        <p:spPr bwMode="auto">
          <a:xfrm>
            <a:off x="5724128" y="1124744"/>
            <a:ext cx="2605089" cy="4007346"/>
          </a:xfrm>
          <a:prstGeom prst="rect">
            <a:avLst/>
          </a:prstGeom>
          <a:noFill/>
          <a:ln w="57150">
            <a:solidFill>
              <a:srgbClr val="002060"/>
            </a:solidFill>
            <a:miter lim="800000"/>
            <a:headEnd/>
            <a:tailEnd/>
          </a:ln>
        </p:spPr>
      </p:pic>
      <p:sp>
        <p:nvSpPr>
          <p:cNvPr id="8" name="Скругленный прямоугольник 7"/>
          <p:cNvSpPr/>
          <p:nvPr/>
        </p:nvSpPr>
        <p:spPr>
          <a:xfrm>
            <a:off x="5652120" y="5229200"/>
            <a:ext cx="2736304" cy="1196752"/>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lvl="0" indent="450850" fontAlgn="base">
              <a:spcBef>
                <a:spcPct val="0"/>
              </a:spcBef>
              <a:spcAft>
                <a:spcPct val="0"/>
              </a:spcAft>
            </a:pPr>
            <a:r>
              <a:rPr lang="ru-RU" sz="1400" dirty="0" smtClean="0">
                <a:solidFill>
                  <a:schemeClr val="tx1"/>
                </a:solidFill>
                <a:latin typeface="Times New Roman" pitchFamily="18" charset="0"/>
                <a:ea typeface="Times New Roman" pitchFamily="18" charset="0"/>
                <a:cs typeface="Times New Roman" pitchFamily="18" charset="0"/>
              </a:rPr>
              <a:t>Сама фамилия его стала нарицательной, синонимом адвоката экстра-класса. «Найди другого </a:t>
            </a:r>
            <a:r>
              <a:rPr lang="ru-RU" sz="1400" dirty="0" err="1" smtClean="0">
                <a:solidFill>
                  <a:schemeClr val="tx1"/>
                </a:solidFill>
                <a:latin typeface="Times New Roman" pitchFamily="18" charset="0"/>
                <a:ea typeface="Times New Roman" pitchFamily="18" charset="0"/>
                <a:cs typeface="Times New Roman" pitchFamily="18" charset="0"/>
              </a:rPr>
              <a:t>Плеваку</a:t>
            </a:r>
            <a:r>
              <a:rPr lang="ru-RU" sz="1400" dirty="0" smtClean="0">
                <a:solidFill>
                  <a:schemeClr val="tx1"/>
                </a:solidFill>
                <a:latin typeface="Times New Roman" pitchFamily="18" charset="0"/>
                <a:ea typeface="Times New Roman" pitchFamily="18" charset="0"/>
                <a:cs typeface="Times New Roman" pitchFamily="18" charset="0"/>
              </a:rPr>
              <a:t>», - говорили и писали без всякой иронии. </a:t>
            </a:r>
            <a:endParaRPr lang="ru-RU" sz="1400" dirty="0" smtClean="0">
              <a:solidFill>
                <a:schemeClr val="tx1"/>
              </a:solidFill>
              <a:latin typeface="Arial" pitchFamily="34" charset="0"/>
            </a:endParaRPr>
          </a:p>
        </p:txBody>
      </p:sp>
      <p:sp>
        <p:nvSpPr>
          <p:cNvPr id="5" name="Прямоугольник с двумя скругленными противолежащими углами 4"/>
          <p:cNvSpPr/>
          <p:nvPr/>
        </p:nvSpPr>
        <p:spPr>
          <a:xfrm>
            <a:off x="683568" y="260649"/>
            <a:ext cx="7704856" cy="720080"/>
          </a:xfrm>
          <a:prstGeom prst="round2Diag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dirty="0">
                <a:solidFill>
                  <a:schemeClr val="bg1"/>
                </a:solidFill>
              </a:rPr>
              <a:t>«Митрополит адвокатуры»</a:t>
            </a:r>
            <a:endParaRPr lang="ru-RU" sz="2400" dirty="0"/>
          </a:p>
        </p:txBody>
      </p:sp>
      <p:pic>
        <p:nvPicPr>
          <p:cNvPr id="10" name="Picture 5" descr="C:\Documents and Settings\Юзер2чз\Рабочий стол\1004944581[1].jpg"/>
          <p:cNvPicPr>
            <a:picLocks noChangeAspect="1" noChangeArrowheads="1"/>
          </p:cNvPicPr>
          <p:nvPr/>
        </p:nvPicPr>
        <p:blipFill>
          <a:blip r:embed="rId4" cstate="email"/>
          <a:srcRect/>
          <a:stretch>
            <a:fillRect/>
          </a:stretch>
        </p:blipFill>
        <p:spPr bwMode="auto">
          <a:xfrm rot="20806333">
            <a:off x="292946" y="4206262"/>
            <a:ext cx="1335063" cy="1775634"/>
          </a:xfrm>
          <a:prstGeom prst="rect">
            <a:avLst/>
          </a:prstGeom>
          <a:noFill/>
          <a:ln w="9525">
            <a:noFill/>
            <a:miter lim="800000"/>
            <a:headEnd/>
            <a:tailEnd/>
          </a:ln>
        </p:spPr>
      </p:pic>
      <p:sp>
        <p:nvSpPr>
          <p:cNvPr id="12" name="Скругленный прямоугольник 11"/>
          <p:cNvSpPr/>
          <p:nvPr/>
        </p:nvSpPr>
        <p:spPr>
          <a:xfrm>
            <a:off x="1403648" y="4221088"/>
            <a:ext cx="4248472" cy="252028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indent="457200" algn="just"/>
            <a:r>
              <a:rPr lang="ru-RU" sz="1400" dirty="0" smtClean="0">
                <a:solidFill>
                  <a:schemeClr val="accent2">
                    <a:lumMod val="75000"/>
                  </a:schemeClr>
                </a:solidFill>
              </a:rPr>
              <a:t>Плевако, Ф. Н. Избранные речи / Федор Плевако ; [сост. И. </a:t>
            </a:r>
            <a:r>
              <a:rPr lang="ru-RU" sz="1400" dirty="0" err="1" smtClean="0">
                <a:solidFill>
                  <a:schemeClr val="accent2">
                    <a:lumMod val="75000"/>
                  </a:schemeClr>
                </a:solidFill>
              </a:rPr>
              <a:t>Потапчук</a:t>
            </a:r>
            <a:r>
              <a:rPr lang="ru-RU" sz="1400" dirty="0" smtClean="0">
                <a:solidFill>
                  <a:schemeClr val="accent2">
                    <a:lumMod val="75000"/>
                  </a:schemeClr>
                </a:solidFill>
              </a:rPr>
              <a:t> ; </a:t>
            </a:r>
            <a:r>
              <a:rPr lang="ru-RU" sz="1400" dirty="0" err="1" smtClean="0">
                <a:solidFill>
                  <a:schemeClr val="accent2">
                    <a:lumMod val="75000"/>
                  </a:schemeClr>
                </a:solidFill>
              </a:rPr>
              <a:t>худож</a:t>
            </a:r>
            <a:r>
              <a:rPr lang="ru-RU" sz="1400" dirty="0" smtClean="0">
                <a:solidFill>
                  <a:schemeClr val="accent2">
                    <a:lumMod val="75000"/>
                  </a:schemeClr>
                </a:solidFill>
              </a:rPr>
              <a:t>. </a:t>
            </a:r>
            <a:r>
              <a:rPr lang="ru-RU" sz="1400" dirty="0" err="1" smtClean="0">
                <a:solidFill>
                  <a:schemeClr val="accent2">
                    <a:lumMod val="75000"/>
                  </a:schemeClr>
                </a:solidFill>
              </a:rPr>
              <a:t>оформ</a:t>
            </a:r>
            <a:r>
              <a:rPr lang="ru-RU" sz="1400" dirty="0" smtClean="0">
                <a:solidFill>
                  <a:schemeClr val="accent2">
                    <a:lumMod val="75000"/>
                  </a:schemeClr>
                </a:solidFill>
              </a:rPr>
              <a:t>. : О. Филатов, А. Домбровский ; вступ. ст. В. И. </a:t>
            </a:r>
            <a:r>
              <a:rPr lang="ru-RU" sz="1400" dirty="0" err="1" smtClean="0">
                <a:solidFill>
                  <a:schemeClr val="accent2">
                    <a:lumMod val="75000"/>
                  </a:schemeClr>
                </a:solidFill>
              </a:rPr>
              <a:t>Смолярчука</a:t>
            </a:r>
            <a:r>
              <a:rPr lang="ru-RU" sz="1400" dirty="0" smtClean="0">
                <a:solidFill>
                  <a:schemeClr val="accent2">
                    <a:lumMod val="75000"/>
                  </a:schemeClr>
                </a:solidFill>
              </a:rPr>
              <a:t>]. – Тула : Автограф, 2000. – 366 с. – (Юридическое наследие. </a:t>
            </a:r>
            <a:r>
              <a:rPr lang="en-US" sz="1400" dirty="0" smtClean="0">
                <a:solidFill>
                  <a:schemeClr val="accent2">
                    <a:lumMod val="75000"/>
                  </a:schemeClr>
                </a:solidFill>
              </a:rPr>
              <a:t>XIX</a:t>
            </a:r>
            <a:r>
              <a:rPr lang="ru-RU" sz="1400" dirty="0" smtClean="0">
                <a:solidFill>
                  <a:schemeClr val="accent2">
                    <a:lumMod val="75000"/>
                  </a:schemeClr>
                </a:solidFill>
              </a:rPr>
              <a:t> век).</a:t>
            </a:r>
          </a:p>
          <a:p>
            <a:pPr indent="457200" algn="just"/>
            <a:r>
              <a:rPr lang="ru-RU" sz="1400" dirty="0" smtClean="0"/>
              <a:t>Защитительные речи, вошедшие в сборник, являются образцом не только судебного красноречия и ораторского искусства, но и примером ловких адвокатских трюков и остроумных выходок, нередко спасавших клиентов от грозившей кары. </a:t>
            </a:r>
            <a:endParaRPr lang="ru-RU" sz="1400" dirty="0"/>
          </a:p>
        </p:txBody>
      </p:sp>
      <p:sp>
        <p:nvSpPr>
          <p:cNvPr id="13" name="Прямоугольник 12"/>
          <p:cNvSpPr/>
          <p:nvPr/>
        </p:nvSpPr>
        <p:spPr>
          <a:xfrm>
            <a:off x="683568" y="1052736"/>
            <a:ext cx="4572000" cy="3046988"/>
          </a:xfrm>
          <a:prstGeom prst="rect">
            <a:avLst/>
          </a:prstGeom>
        </p:spPr>
        <p:txBody>
          <a:bodyPr>
            <a:spAutoFit/>
          </a:bodyPr>
          <a:lstStyle/>
          <a:p>
            <a:pPr algn="just" fontAlgn="auto">
              <a:spcBef>
                <a:spcPts val="0"/>
              </a:spcBef>
              <a:spcAft>
                <a:spcPts val="0"/>
              </a:spcAft>
              <a:defRPr/>
            </a:pPr>
            <a:r>
              <a:rPr lang="ru-RU" sz="1600" b="1" dirty="0" smtClean="0">
                <a:solidFill>
                  <a:schemeClr val="accent2">
                    <a:lumMod val="50000"/>
                  </a:schemeClr>
                </a:solidFill>
              </a:rPr>
              <a:t>Среди дореволюционных юристов Ф.Н. Плевако отличался изумительным красноречием и безупречным мастерством риторики. В судебном зале он произнес множество речей, которые становились потом достоянием общественности и передавались из уст в уста. Его речи славятся огромным количеством ссылок на библейские тексты, постоянное изучение которых наделило Плевако острым чувством слова и очень меткой и спокойной речью. За всю историю отечественной адвокатуры не было в ней человека более популярного, чем Плевако.</a:t>
            </a:r>
            <a:endParaRPr lang="ru-RU" sz="1600" b="1" dirty="0">
              <a:solidFill>
                <a:schemeClr val="accent2">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3000"/>
                                        <p:tgtEl>
                                          <p:spTgt spid="5"/>
                                        </p:tgtEl>
                                      </p:cBhvr>
                                    </p:animEffect>
                                  </p:childTnLst>
                                </p:cTn>
                              </p:par>
                            </p:childTnLst>
                          </p:cTn>
                        </p:par>
                        <p:par>
                          <p:cTn id="8" fill="hold">
                            <p:stCondLst>
                              <p:cond delay="3000"/>
                            </p:stCondLst>
                            <p:childTnLst>
                              <p:par>
                                <p:cTn id="9" presetID="5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770" decel="100000"/>
                                        <p:tgtEl>
                                          <p:spTgt spid="13"/>
                                        </p:tgtEl>
                                      </p:cBhvr>
                                    </p:animEffect>
                                    <p:animScale>
                                      <p:cBhvr>
                                        <p:cTn id="12" dur="770" decel="100000"/>
                                        <p:tgtEl>
                                          <p:spTgt spid="13"/>
                                        </p:tgtEl>
                                      </p:cBhvr>
                                      <p:from x="10000" y="10000"/>
                                      <p:to x="200000" y="450000"/>
                                    </p:animScale>
                                    <p:animScale>
                                      <p:cBhvr>
                                        <p:cTn id="13" dur="1230" accel="100000" fill="hold">
                                          <p:stCondLst>
                                            <p:cond delay="770"/>
                                          </p:stCondLst>
                                        </p:cTn>
                                        <p:tgtEl>
                                          <p:spTgt spid="13"/>
                                        </p:tgtEl>
                                      </p:cBhvr>
                                      <p:from x="200000" y="450000"/>
                                      <p:to x="100000" y="100000"/>
                                    </p:animScale>
                                    <p:set>
                                      <p:cBhvr>
                                        <p:cTn id="14" dur="770" fill="hold"/>
                                        <p:tgtEl>
                                          <p:spTgt spid="13"/>
                                        </p:tgtEl>
                                        <p:attrNameLst>
                                          <p:attrName>ppt_x</p:attrName>
                                        </p:attrNameLst>
                                      </p:cBhvr>
                                      <p:to>
                                        <p:strVal val="(0.5)"/>
                                      </p:to>
                                    </p:set>
                                    <p:anim from="(0.5)" to="(#ppt_x)" calcmode="lin" valueType="num">
                                      <p:cBhvr>
                                        <p:cTn id="15" dur="1230" accel="100000" fill="hold">
                                          <p:stCondLst>
                                            <p:cond delay="770"/>
                                          </p:stCondLst>
                                        </p:cTn>
                                        <p:tgtEl>
                                          <p:spTgt spid="13"/>
                                        </p:tgtEl>
                                        <p:attrNameLst>
                                          <p:attrName>ppt_x</p:attrName>
                                        </p:attrNameLst>
                                      </p:cBhvr>
                                    </p:anim>
                                    <p:set>
                                      <p:cBhvr>
                                        <p:cTn id="16" dur="770" fill="hold"/>
                                        <p:tgtEl>
                                          <p:spTgt spid="13"/>
                                        </p:tgtEl>
                                        <p:attrNameLst>
                                          <p:attrName>ppt_y</p:attrName>
                                        </p:attrNameLst>
                                      </p:cBhvr>
                                      <p:to>
                                        <p:strVal val="(#ppt_y+0.4)"/>
                                      </p:to>
                                    </p:set>
                                    <p:anim from="(#ppt_y+0.4)" to="(#ppt_y)" calcmode="lin" valueType="num">
                                      <p:cBhvr>
                                        <p:cTn id="17" dur="1230" accel="100000" fill="hold">
                                          <p:stCondLst>
                                            <p:cond delay="770"/>
                                          </p:stCondLst>
                                        </p:cTn>
                                        <p:tgtEl>
                                          <p:spTgt spid="13"/>
                                        </p:tgtEl>
                                        <p:attrNameLst>
                                          <p:attrName>ppt_y</p:attrName>
                                        </p:attrNameLst>
                                      </p:cBhvr>
                                    </p:anim>
                                  </p:childTnLst>
                                </p:cTn>
                              </p:par>
                              <p:par>
                                <p:cTn id="18" presetID="51" presetClass="entr" presetSubtype="0" fill="hold" nodeType="withEffect">
                                  <p:stCondLst>
                                    <p:cond delay="0"/>
                                  </p:stCondLst>
                                  <p:iterate type="lt">
                                    <p:tmPct val="0"/>
                                  </p:iterate>
                                  <p:childTnLst>
                                    <p:set>
                                      <p:cBhvr>
                                        <p:cTn id="19" dur="1" fill="hold">
                                          <p:stCondLst>
                                            <p:cond delay="0"/>
                                          </p:stCondLst>
                                        </p:cTn>
                                        <p:tgtEl>
                                          <p:spTgt spid="6"/>
                                        </p:tgtEl>
                                        <p:attrNameLst>
                                          <p:attrName>style.visibility</p:attrName>
                                        </p:attrNameLst>
                                      </p:cBhvr>
                                      <p:to>
                                        <p:strVal val="visible"/>
                                      </p:to>
                                    </p:set>
                                    <p:animEffect transition="in" filter="fade">
                                      <p:cBhvr>
                                        <p:cTn id="20" dur="770" decel="100000"/>
                                        <p:tgtEl>
                                          <p:spTgt spid="6"/>
                                        </p:tgtEl>
                                      </p:cBhvr>
                                    </p:animEffect>
                                    <p:animScale>
                                      <p:cBhvr>
                                        <p:cTn id="21" dur="770" decel="100000"/>
                                        <p:tgtEl>
                                          <p:spTgt spid="6"/>
                                        </p:tgtEl>
                                      </p:cBhvr>
                                      <p:from x="10000" y="10000"/>
                                      <p:to x="200000" y="450000"/>
                                    </p:animScale>
                                    <p:animScale>
                                      <p:cBhvr>
                                        <p:cTn id="22" dur="1230" accel="100000" fill="hold">
                                          <p:stCondLst>
                                            <p:cond delay="770"/>
                                          </p:stCondLst>
                                        </p:cTn>
                                        <p:tgtEl>
                                          <p:spTgt spid="6"/>
                                        </p:tgtEl>
                                      </p:cBhvr>
                                      <p:from x="200000" y="450000"/>
                                      <p:to x="100000" y="100000"/>
                                    </p:animScale>
                                    <p:set>
                                      <p:cBhvr>
                                        <p:cTn id="23" dur="770" fill="hold"/>
                                        <p:tgtEl>
                                          <p:spTgt spid="6"/>
                                        </p:tgtEl>
                                        <p:attrNameLst>
                                          <p:attrName>ppt_x</p:attrName>
                                        </p:attrNameLst>
                                      </p:cBhvr>
                                      <p:to>
                                        <p:strVal val="(0.5)"/>
                                      </p:to>
                                    </p:set>
                                    <p:anim from="(0.5)" to="(#ppt_x)" calcmode="lin" valueType="num">
                                      <p:cBhvr>
                                        <p:cTn id="24" dur="1230" accel="100000" fill="hold">
                                          <p:stCondLst>
                                            <p:cond delay="770"/>
                                          </p:stCondLst>
                                        </p:cTn>
                                        <p:tgtEl>
                                          <p:spTgt spid="6"/>
                                        </p:tgtEl>
                                        <p:attrNameLst>
                                          <p:attrName>ppt_x</p:attrName>
                                        </p:attrNameLst>
                                      </p:cBhvr>
                                    </p:anim>
                                    <p:set>
                                      <p:cBhvr>
                                        <p:cTn id="25" dur="770" fill="hold"/>
                                        <p:tgtEl>
                                          <p:spTgt spid="6"/>
                                        </p:tgtEl>
                                        <p:attrNameLst>
                                          <p:attrName>ppt_y</p:attrName>
                                        </p:attrNameLst>
                                      </p:cBhvr>
                                      <p:to>
                                        <p:strVal val="(#ppt_y+0.4)"/>
                                      </p:to>
                                    </p:set>
                                    <p:anim from="(#ppt_y+0.4)" to="(#ppt_y)" calcmode="lin" valueType="num">
                                      <p:cBhvr>
                                        <p:cTn id="26" dur="1230" accel="100000" fill="hold">
                                          <p:stCondLst>
                                            <p:cond delay="770"/>
                                          </p:stCondLst>
                                        </p:cTn>
                                        <p:tgtEl>
                                          <p:spTgt spid="6"/>
                                        </p:tgtEl>
                                        <p:attrNameLst>
                                          <p:attrName>ppt_y</p:attrName>
                                        </p:attrNameLst>
                                      </p:cBhvr>
                                    </p:anim>
                                  </p:childTnLst>
                                </p:cTn>
                              </p:par>
                              <p:par>
                                <p:cTn id="27" presetID="51"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770" decel="100000"/>
                                        <p:tgtEl>
                                          <p:spTgt spid="8"/>
                                        </p:tgtEl>
                                      </p:cBhvr>
                                    </p:animEffect>
                                    <p:animScale>
                                      <p:cBhvr>
                                        <p:cTn id="30" dur="770" decel="100000"/>
                                        <p:tgtEl>
                                          <p:spTgt spid="8"/>
                                        </p:tgtEl>
                                      </p:cBhvr>
                                      <p:from x="10000" y="10000"/>
                                      <p:to x="200000" y="450000"/>
                                    </p:animScale>
                                    <p:animScale>
                                      <p:cBhvr>
                                        <p:cTn id="31" dur="1230" accel="100000" fill="hold">
                                          <p:stCondLst>
                                            <p:cond delay="770"/>
                                          </p:stCondLst>
                                        </p:cTn>
                                        <p:tgtEl>
                                          <p:spTgt spid="8"/>
                                        </p:tgtEl>
                                      </p:cBhvr>
                                      <p:from x="200000" y="450000"/>
                                      <p:to x="100000" y="100000"/>
                                    </p:animScale>
                                    <p:set>
                                      <p:cBhvr>
                                        <p:cTn id="32" dur="770" fill="hold"/>
                                        <p:tgtEl>
                                          <p:spTgt spid="8"/>
                                        </p:tgtEl>
                                        <p:attrNameLst>
                                          <p:attrName>ppt_x</p:attrName>
                                        </p:attrNameLst>
                                      </p:cBhvr>
                                      <p:to>
                                        <p:strVal val="(0.5)"/>
                                      </p:to>
                                    </p:set>
                                    <p:anim from="(0.5)" to="(#ppt_x)" calcmode="lin" valueType="num">
                                      <p:cBhvr>
                                        <p:cTn id="33" dur="1230" accel="100000" fill="hold">
                                          <p:stCondLst>
                                            <p:cond delay="770"/>
                                          </p:stCondLst>
                                        </p:cTn>
                                        <p:tgtEl>
                                          <p:spTgt spid="8"/>
                                        </p:tgtEl>
                                        <p:attrNameLst>
                                          <p:attrName>ppt_x</p:attrName>
                                        </p:attrNameLst>
                                      </p:cBhvr>
                                    </p:anim>
                                    <p:set>
                                      <p:cBhvr>
                                        <p:cTn id="34" dur="770" fill="hold"/>
                                        <p:tgtEl>
                                          <p:spTgt spid="8"/>
                                        </p:tgtEl>
                                        <p:attrNameLst>
                                          <p:attrName>ppt_y</p:attrName>
                                        </p:attrNameLst>
                                      </p:cBhvr>
                                      <p:to>
                                        <p:strVal val="(#ppt_y+0.4)"/>
                                      </p:to>
                                    </p:set>
                                    <p:anim from="(#ppt_y+0.4)" to="(#ppt_y)" calcmode="lin" valueType="num">
                                      <p:cBhvr>
                                        <p:cTn id="35" dur="1230" accel="100000" fill="hold">
                                          <p:stCondLst>
                                            <p:cond delay="770"/>
                                          </p:stCondLst>
                                        </p:cTn>
                                        <p:tgtEl>
                                          <p:spTgt spid="8"/>
                                        </p:tgtEl>
                                        <p:attrNameLst>
                                          <p:attrName>ppt_y</p:attrName>
                                        </p:attrNameLst>
                                      </p:cBhvr>
                                    </p:anim>
                                  </p:childTnLst>
                                </p:cTn>
                              </p:par>
                            </p:childTnLst>
                          </p:cTn>
                        </p:par>
                        <p:par>
                          <p:cTn id="36" fill="hold">
                            <p:stCondLst>
                              <p:cond delay="5000"/>
                            </p:stCondLst>
                            <p:childTnLst>
                              <p:par>
                                <p:cTn id="37" presetID="29"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000" fill="hold"/>
                                        <p:tgtEl>
                                          <p:spTgt spid="10"/>
                                        </p:tgtEl>
                                        <p:attrNameLst>
                                          <p:attrName>ppt_x</p:attrName>
                                        </p:attrNameLst>
                                      </p:cBhvr>
                                      <p:tavLst>
                                        <p:tav tm="0">
                                          <p:val>
                                            <p:strVal val="#ppt_x-.2"/>
                                          </p:val>
                                        </p:tav>
                                        <p:tav tm="100000">
                                          <p:val>
                                            <p:strVal val="#ppt_x"/>
                                          </p:val>
                                        </p:tav>
                                      </p:tavLst>
                                    </p:anim>
                                    <p:anim calcmode="lin" valueType="num">
                                      <p:cBhvr>
                                        <p:cTn id="40" dur="2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41" dur="2000"/>
                                        <p:tgtEl>
                                          <p:spTgt spid="10"/>
                                        </p:tgtEl>
                                      </p:cBhvr>
                                    </p:animEffect>
                                  </p:childTnLst>
                                </p:cTn>
                              </p:par>
                              <p:par>
                                <p:cTn id="42" presetID="29" presetClass="entr" presetSubtype="0"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p:cTn id="44" dur="2000" fill="hold"/>
                                        <p:tgtEl>
                                          <p:spTgt spid="12"/>
                                        </p:tgtEl>
                                        <p:attrNameLst>
                                          <p:attrName>ppt_x</p:attrName>
                                        </p:attrNameLst>
                                      </p:cBhvr>
                                      <p:tavLst>
                                        <p:tav tm="0">
                                          <p:val>
                                            <p:strVal val="#ppt_x-.2"/>
                                          </p:val>
                                        </p:tav>
                                        <p:tav tm="100000">
                                          <p:val>
                                            <p:strVal val="#ppt_x"/>
                                          </p:val>
                                        </p:tav>
                                      </p:tavLst>
                                    </p:anim>
                                    <p:anim calcmode="lin" valueType="num">
                                      <p:cBhvr>
                                        <p:cTn id="45" dur="2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46"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P spid="12" grpId="0" animBg="1"/>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C:\Documents and Settings\Полонская.TBC\Рабочий стол\0_94459_8c87cc2a_L[1].jpg"/>
          <p:cNvPicPr>
            <a:picLocks noChangeAspect="1" noChangeArrowheads="1"/>
          </p:cNvPicPr>
          <p:nvPr/>
        </p:nvPicPr>
        <p:blipFill>
          <a:blip r:embed="rId2" cstate="print"/>
          <a:srcRect/>
          <a:stretch>
            <a:fillRect/>
          </a:stretch>
        </p:blipFill>
        <p:spPr bwMode="auto">
          <a:xfrm>
            <a:off x="0" y="0"/>
            <a:ext cx="9201693" cy="6858000"/>
          </a:xfrm>
          <a:prstGeom prst="rect">
            <a:avLst/>
          </a:prstGeom>
          <a:noFill/>
        </p:spPr>
      </p:pic>
      <p:sp>
        <p:nvSpPr>
          <p:cNvPr id="5" name="Содержимое 4"/>
          <p:cNvSpPr>
            <a:spLocks noGrp="1"/>
          </p:cNvSpPr>
          <p:nvPr>
            <p:ph idx="1"/>
          </p:nvPr>
        </p:nvSpPr>
        <p:spPr>
          <a:xfrm>
            <a:off x="539552" y="188640"/>
            <a:ext cx="7992888" cy="1224136"/>
          </a:xfrm>
          <a:prstGeom prst="ellipse">
            <a:avLst/>
          </a:prstGeom>
          <a:solidFill>
            <a:schemeClr val="tx1">
              <a:lumMod val="85000"/>
              <a:lumOff val="1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40000" lnSpcReduction="20000"/>
          </a:bodyPr>
          <a:lstStyle/>
          <a:p>
            <a:pPr algn="ctr" fontAlgn="auto">
              <a:spcBef>
                <a:spcPts val="0"/>
              </a:spcBef>
              <a:spcAft>
                <a:spcPts val="0"/>
              </a:spcAft>
              <a:buNone/>
              <a:defRPr/>
            </a:pPr>
            <a:endParaRPr lang="ru-RU" sz="800" dirty="0" smtClean="0">
              <a:solidFill>
                <a:schemeClr val="bg1"/>
              </a:solidFill>
            </a:endParaRPr>
          </a:p>
          <a:p>
            <a:pPr algn="ctr" fontAlgn="auto">
              <a:spcBef>
                <a:spcPts val="0"/>
              </a:spcBef>
              <a:spcAft>
                <a:spcPts val="0"/>
              </a:spcAft>
              <a:buNone/>
              <a:defRPr/>
            </a:pPr>
            <a:endParaRPr lang="ru-RU" sz="800" dirty="0" smtClean="0">
              <a:solidFill>
                <a:schemeClr val="bg1"/>
              </a:solidFill>
            </a:endParaRPr>
          </a:p>
          <a:p>
            <a:pPr algn="ctr" fontAlgn="auto">
              <a:spcBef>
                <a:spcPts val="0"/>
              </a:spcBef>
              <a:spcAft>
                <a:spcPts val="0"/>
              </a:spcAft>
              <a:buNone/>
              <a:defRPr/>
            </a:pPr>
            <a:endParaRPr lang="ru-RU" sz="800" dirty="0" smtClean="0">
              <a:solidFill>
                <a:schemeClr val="bg1"/>
              </a:solidFill>
            </a:endParaRPr>
          </a:p>
          <a:p>
            <a:pPr algn="ctr" fontAlgn="auto">
              <a:spcBef>
                <a:spcPts val="0"/>
              </a:spcBef>
              <a:spcAft>
                <a:spcPts val="0"/>
              </a:spcAft>
              <a:buNone/>
              <a:defRPr/>
            </a:pPr>
            <a:endParaRPr lang="ru-RU" sz="800" dirty="0" smtClean="0">
              <a:solidFill>
                <a:schemeClr val="bg1"/>
              </a:solidFill>
            </a:endParaRPr>
          </a:p>
          <a:p>
            <a:pPr algn="ctr" fontAlgn="auto">
              <a:spcBef>
                <a:spcPts val="0"/>
              </a:spcBef>
              <a:spcAft>
                <a:spcPts val="0"/>
              </a:spcAft>
              <a:buNone/>
              <a:defRPr/>
            </a:pPr>
            <a:r>
              <a:rPr lang="ru-RU" sz="6000" dirty="0" smtClean="0">
                <a:solidFill>
                  <a:schemeClr val="bg1"/>
                </a:solidFill>
              </a:rPr>
              <a:t>Дело </a:t>
            </a:r>
            <a:r>
              <a:rPr lang="ru-RU" sz="6000" dirty="0">
                <a:solidFill>
                  <a:schemeClr val="bg1"/>
                </a:solidFill>
              </a:rPr>
              <a:t>об </a:t>
            </a:r>
            <a:r>
              <a:rPr lang="en-US" sz="6000" dirty="0">
                <a:solidFill>
                  <a:schemeClr val="bg1"/>
                </a:solidFill>
              </a:rPr>
              <a:t>«</a:t>
            </a:r>
            <a:r>
              <a:rPr lang="ru-RU" sz="6000" dirty="0" smtClean="0">
                <a:solidFill>
                  <a:schemeClr val="bg1"/>
                </a:solidFill>
              </a:rPr>
              <a:t>отпущении </a:t>
            </a:r>
            <a:r>
              <a:rPr lang="ru-RU" sz="6000" dirty="0">
                <a:solidFill>
                  <a:schemeClr val="bg1"/>
                </a:solidFill>
              </a:rPr>
              <a:t>грехов</a:t>
            </a:r>
            <a:r>
              <a:rPr lang="en-US" sz="6000" dirty="0">
                <a:solidFill>
                  <a:schemeClr val="bg1"/>
                </a:solidFill>
              </a:rPr>
              <a:t>»</a:t>
            </a:r>
            <a:br>
              <a:rPr lang="en-US" sz="6000" dirty="0">
                <a:solidFill>
                  <a:schemeClr val="bg1"/>
                </a:solidFill>
              </a:rPr>
            </a:br>
            <a:endParaRPr lang="ru-RU" sz="6000" dirty="0"/>
          </a:p>
        </p:txBody>
      </p:sp>
      <p:pic>
        <p:nvPicPr>
          <p:cNvPr id="6" name="Picture 2" descr="http://img-fotki.yandex.ru/get/5010/tm22-33.5a/0_675fd_2f89ba90_XL"/>
          <p:cNvPicPr>
            <a:picLocks noChangeAspect="1" noChangeArrowheads="1"/>
          </p:cNvPicPr>
          <p:nvPr/>
        </p:nvPicPr>
        <p:blipFill>
          <a:blip r:embed="rId3" cstate="print">
            <a:clrChange>
              <a:clrFrom>
                <a:srgbClr val="A7D3E0"/>
              </a:clrFrom>
              <a:clrTo>
                <a:srgbClr val="A7D3E0">
                  <a:alpha val="0"/>
                </a:srgbClr>
              </a:clrTo>
            </a:clrChange>
          </a:blip>
          <a:srcRect/>
          <a:stretch>
            <a:fillRect/>
          </a:stretch>
        </p:blipFill>
        <p:spPr bwMode="auto">
          <a:xfrm>
            <a:off x="323528" y="1484784"/>
            <a:ext cx="2829739" cy="4074823"/>
          </a:xfrm>
          <a:prstGeom prst="rect">
            <a:avLst/>
          </a:prstGeom>
          <a:noFill/>
          <a:scene3d>
            <a:camera prst="perspectiveContrastingRightFacing"/>
            <a:lightRig rig="threePt" dir="t"/>
          </a:scene3d>
        </p:spPr>
      </p:pic>
      <p:sp>
        <p:nvSpPr>
          <p:cNvPr id="45057" name="Rectangle 1"/>
          <p:cNvSpPr>
            <a:spLocks noChangeArrowheads="1"/>
          </p:cNvSpPr>
          <p:nvPr/>
        </p:nvSpPr>
        <p:spPr bwMode="auto">
          <a:xfrm>
            <a:off x="2915816" y="1484784"/>
            <a:ext cx="5004048"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Однажды Плевако защищал пожилого священника, обвиненного в прелюбодеянии и воровстве. По всему выходило, что подсудимому нет шансов  на благосклонность присяжных. </a:t>
            </a:r>
            <a:endParaRPr kumimoji="0" lang="ru-RU" sz="1600" b="0" i="0" u="none" strike="noStrike" cap="none" normalizeH="0" baseline="0" dirty="0" smtClean="0">
              <a:ln>
                <a:noFill/>
              </a:ln>
              <a:solidFill>
                <a:schemeClr val="tx1"/>
              </a:solidFill>
              <a:effectLst/>
              <a:latin typeface="Arial" pitchFamily="34" charset="0"/>
            </a:endParaRPr>
          </a:p>
          <a:p>
            <a:pPr algn="just" eaLnBrk="0" fontAlgn="base" hangingPunct="0">
              <a:spcBef>
                <a:spcPct val="0"/>
              </a:spcBef>
              <a:spcAft>
                <a:spcPct val="0"/>
              </a:spcAf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Наконец</a:t>
            </a:r>
            <a:r>
              <a:rPr kumimoji="0" lang="ru-RU" sz="16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со своего места поднялся Плевако. Речь его была краткой: </a:t>
            </a:r>
            <a:r>
              <a:rPr kumimoji="0" lang="ru-RU"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«Господа присяжные заседатели! Дело ясное. Прокурор во всем совсем прав. Все эти преступления подсудимый совершил и сам в них признался. О чем тут дебатировать? Но я обращаю вашу участливость вот на что. Перед вами сидит мужчина, тот, что тридцать лет отпускал вам на исповеди грехи ваши. Теперь он ждет  от вас,</a:t>
            </a:r>
            <a:r>
              <a:rPr kumimoji="0" lang="ru-RU" sz="1600" b="1"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p>
          <a:p>
            <a:pPr algn="just" eaLnBrk="0" fontAlgn="base" hangingPunct="0">
              <a:spcBef>
                <a:spcPct val="0"/>
              </a:spcBef>
              <a:spcAft>
                <a:spcPct val="0"/>
              </a:spcAft>
            </a:pPr>
            <a:r>
              <a:rPr kumimoji="0" lang="ru-RU"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отпустите ли вы ему его проступок?»</a:t>
            </a:r>
          </a:p>
          <a:p>
            <a:pPr algn="just" eaLnBrk="0" fontAlgn="base" hangingPunct="0">
              <a:spcBef>
                <a:spcPct val="0"/>
              </a:spcBef>
              <a:spcAft>
                <a:spcPct val="0"/>
              </a:spcAf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Нет надобности уточнять, что </a:t>
            </a:r>
            <a:r>
              <a:rPr lang="ru-RU" sz="1600" dirty="0" smtClean="0">
                <a:latin typeface="Times New Roman" pitchFamily="18" charset="0"/>
                <a:ea typeface="Times New Roman" pitchFamily="18" charset="0"/>
                <a:cs typeface="Times New Roman" pitchFamily="18" charset="0"/>
              </a:rPr>
              <a:t>попа оправдали.</a:t>
            </a:r>
            <a:endParaRPr lang="ru-RU" sz="1600" dirty="0" smtClean="0">
              <a:latin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Arial" pitchFamily="34" charset="0"/>
            </a:endParaRPr>
          </a:p>
        </p:txBody>
      </p:sp>
      <p:pic>
        <p:nvPicPr>
          <p:cNvPr id="8" name="Picture 171" descr="http://publ.lib.ru/ARCHIVES/SH/SHEYNIN_Lev_Romanovich/.Online/Zaps03O1..jpg"/>
          <p:cNvPicPr>
            <a:picLocks noChangeAspect="1" noChangeArrowheads="1"/>
          </p:cNvPicPr>
          <p:nvPr/>
        </p:nvPicPr>
        <p:blipFill>
          <a:blip r:embed="rId4" cstate="print"/>
          <a:srcRect/>
          <a:stretch>
            <a:fillRect/>
          </a:stretch>
        </p:blipFill>
        <p:spPr bwMode="auto">
          <a:xfrm>
            <a:off x="7228160" y="4293096"/>
            <a:ext cx="1472890" cy="2160240"/>
          </a:xfrm>
          <a:prstGeom prst="rect">
            <a:avLst/>
          </a:prstGeom>
          <a:noFill/>
        </p:spPr>
      </p:pic>
      <p:sp>
        <p:nvSpPr>
          <p:cNvPr id="9" name="Прямоугольник 8"/>
          <p:cNvSpPr/>
          <p:nvPr/>
        </p:nvSpPr>
        <p:spPr>
          <a:xfrm>
            <a:off x="2195736" y="5301208"/>
            <a:ext cx="4968552" cy="1152128"/>
          </a:xfrm>
          <a:prstGeom prst="rect">
            <a:avLst/>
          </a:prstGeom>
          <a:solidFill>
            <a:srgbClr val="CC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r>
              <a:rPr lang="ru-RU" sz="1400" dirty="0" smtClean="0"/>
              <a:t>Шейнин, Л. Р. Записки следователя / Лев Шейнин. – М. : Правда, 1986. – 477 с.</a:t>
            </a:r>
          </a:p>
          <a:p>
            <a:pPr indent="457200" algn="just"/>
            <a:r>
              <a:rPr lang="ru-RU" sz="1400" dirty="0" smtClean="0">
                <a:solidFill>
                  <a:schemeClr val="tx1"/>
                </a:solidFill>
              </a:rPr>
              <a:t>Это уголовное дело талантливо описано в рассказе «Пари», автор Л. Шейнин.</a:t>
            </a:r>
            <a:endParaRPr lang="ru-RU" sz="14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3000" fill="hold"/>
                                        <p:tgtEl>
                                          <p:spTgt spid="5"/>
                                        </p:tgtEl>
                                        <p:attrNameLst>
                                          <p:attrName>ppt_w</p:attrName>
                                        </p:attrNameLst>
                                      </p:cBhvr>
                                      <p:tavLst>
                                        <p:tav tm="0">
                                          <p:val>
                                            <p:fltVal val="0"/>
                                          </p:val>
                                        </p:tav>
                                        <p:tav tm="100000">
                                          <p:val>
                                            <p:strVal val="#ppt_w"/>
                                          </p:val>
                                        </p:tav>
                                      </p:tavLst>
                                    </p:anim>
                                    <p:anim calcmode="lin" valueType="num">
                                      <p:cBhvr>
                                        <p:cTn id="8" dur="3000" fill="hold"/>
                                        <p:tgtEl>
                                          <p:spTgt spid="5"/>
                                        </p:tgtEl>
                                        <p:attrNameLst>
                                          <p:attrName>ppt_h</p:attrName>
                                        </p:attrNameLst>
                                      </p:cBhvr>
                                      <p:tavLst>
                                        <p:tav tm="0">
                                          <p:val>
                                            <p:fltVal val="0"/>
                                          </p:val>
                                        </p:tav>
                                        <p:tav tm="100000">
                                          <p:val>
                                            <p:strVal val="#ppt_h"/>
                                          </p:val>
                                        </p:tav>
                                      </p:tavLst>
                                    </p:anim>
                                    <p:animEffect transition="in" filter="fade">
                                      <p:cBhvr>
                                        <p:cTn id="9" dur="3000"/>
                                        <p:tgtEl>
                                          <p:spTgt spid="5"/>
                                        </p:tgtEl>
                                      </p:cBhvr>
                                    </p:animEffect>
                                  </p:childTnLst>
                                </p:cTn>
                              </p:par>
                            </p:childTnLst>
                          </p:cTn>
                        </p:par>
                        <p:par>
                          <p:cTn id="10" fill="hold">
                            <p:stCondLst>
                              <p:cond delay="3000"/>
                            </p:stCondLst>
                            <p:childTnLst>
                              <p:par>
                                <p:cTn id="11" presetID="23" presetClass="entr" presetSubtype="16" fill="hold" grpId="0" nodeType="afterEffect">
                                  <p:stCondLst>
                                    <p:cond delay="0"/>
                                  </p:stCondLst>
                                  <p:childTnLst>
                                    <p:set>
                                      <p:cBhvr>
                                        <p:cTn id="12" dur="1" fill="hold">
                                          <p:stCondLst>
                                            <p:cond delay="0"/>
                                          </p:stCondLst>
                                        </p:cTn>
                                        <p:tgtEl>
                                          <p:spTgt spid="45057"/>
                                        </p:tgtEl>
                                        <p:attrNameLst>
                                          <p:attrName>style.visibility</p:attrName>
                                        </p:attrNameLst>
                                      </p:cBhvr>
                                      <p:to>
                                        <p:strVal val="visible"/>
                                      </p:to>
                                    </p:set>
                                    <p:anim calcmode="lin" valueType="num">
                                      <p:cBhvr>
                                        <p:cTn id="13" dur="2000" fill="hold"/>
                                        <p:tgtEl>
                                          <p:spTgt spid="45057"/>
                                        </p:tgtEl>
                                        <p:attrNameLst>
                                          <p:attrName>ppt_w</p:attrName>
                                        </p:attrNameLst>
                                      </p:cBhvr>
                                      <p:tavLst>
                                        <p:tav tm="0">
                                          <p:val>
                                            <p:fltVal val="0"/>
                                          </p:val>
                                        </p:tav>
                                        <p:tav tm="100000">
                                          <p:val>
                                            <p:strVal val="#ppt_w"/>
                                          </p:val>
                                        </p:tav>
                                      </p:tavLst>
                                    </p:anim>
                                    <p:anim calcmode="lin" valueType="num">
                                      <p:cBhvr>
                                        <p:cTn id="14" dur="2000" fill="hold"/>
                                        <p:tgtEl>
                                          <p:spTgt spid="45057"/>
                                        </p:tgtEl>
                                        <p:attrNameLst>
                                          <p:attrName>ppt_h</p:attrName>
                                        </p:attrNameLst>
                                      </p:cBhvr>
                                      <p:tavLst>
                                        <p:tav tm="0">
                                          <p:val>
                                            <p:fltVal val="0"/>
                                          </p:val>
                                        </p:tav>
                                        <p:tav tm="100000">
                                          <p:val>
                                            <p:strVal val="#ppt_h"/>
                                          </p:val>
                                        </p:tav>
                                      </p:tavLst>
                                    </p:anim>
                                  </p:childTnLst>
                                </p:cTn>
                              </p:par>
                              <p:par>
                                <p:cTn id="15" presetID="39" presetClass="entr" presetSubtype="0" accel="10000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30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18" dur="30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19" dur="30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20" dur="3000" fill="hold"/>
                                        <p:tgtEl>
                                          <p:spTgt spid="6"/>
                                        </p:tgtEl>
                                        <p:attrNameLst>
                                          <p:attrName>ppt_y</p:attrName>
                                        </p:attrNameLst>
                                      </p:cBhvr>
                                      <p:tavLst>
                                        <p:tav tm="0">
                                          <p:val>
                                            <p:strVal val="#ppt_y"/>
                                          </p:val>
                                        </p:tav>
                                        <p:tav tm="100000">
                                          <p:val>
                                            <p:strVal val="#ppt_y"/>
                                          </p:val>
                                        </p:tav>
                                      </p:tavLst>
                                    </p:anim>
                                  </p:childTnLst>
                                </p:cTn>
                              </p:par>
                            </p:childTnLst>
                          </p:cTn>
                        </p:par>
                        <p:par>
                          <p:cTn id="21" fill="hold">
                            <p:stCondLst>
                              <p:cond delay="6000"/>
                            </p:stCondLst>
                            <p:childTnLst>
                              <p:par>
                                <p:cTn id="22" presetID="21"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heel(4)">
                                      <p:cBhvr>
                                        <p:cTn id="24" dur="2000"/>
                                        <p:tgtEl>
                                          <p:spTgt spid="9"/>
                                        </p:tgtEl>
                                      </p:cBhvr>
                                    </p:animEffect>
                                  </p:childTnLst>
                                </p:cTn>
                              </p:par>
                              <p:par>
                                <p:cTn id="25" presetID="21" presetClass="entr" presetSubtype="4"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heel(4)">
                                      <p:cBhvr>
                                        <p:cTn id="2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5057" grpId="0"/>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 descr="C:\Documents and Settings\Полонская.TBC\Рабочий стол\0_94459_8c87cc2a_L[1].jpg"/>
          <p:cNvPicPr>
            <a:picLocks noChangeAspect="1" noChangeArrowheads="1"/>
          </p:cNvPicPr>
          <p:nvPr/>
        </p:nvPicPr>
        <p:blipFill>
          <a:blip r:embed="rId2" cstate="print"/>
          <a:srcRect/>
          <a:stretch>
            <a:fillRect/>
          </a:stretch>
        </p:blipFill>
        <p:spPr bwMode="auto">
          <a:xfrm>
            <a:off x="-27579" y="0"/>
            <a:ext cx="9201693" cy="6858000"/>
          </a:xfrm>
          <a:prstGeom prst="rect">
            <a:avLst/>
          </a:prstGeom>
          <a:noFill/>
        </p:spPr>
      </p:pic>
      <p:sp>
        <p:nvSpPr>
          <p:cNvPr id="7" name="Блок-схема: перфолента 6"/>
          <p:cNvSpPr/>
          <p:nvPr/>
        </p:nvSpPr>
        <p:spPr>
          <a:xfrm>
            <a:off x="683568" y="188640"/>
            <a:ext cx="7786687" cy="1152128"/>
          </a:xfrm>
          <a:prstGeom prst="flowChartPunchedTape">
            <a:avLst/>
          </a:prstGeom>
          <a:solidFill>
            <a:srgbClr val="3333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dirty="0" smtClean="0"/>
              <a:t>Ф.Н. Плевако </a:t>
            </a:r>
            <a:r>
              <a:rPr lang="ru-RU" sz="2400" dirty="0"/>
              <a:t>был </a:t>
            </a:r>
            <a:r>
              <a:rPr lang="ru-RU" sz="2400" dirty="0" smtClean="0"/>
              <a:t>человеком </a:t>
            </a:r>
            <a:r>
              <a:rPr lang="ru-RU" sz="2400" dirty="0"/>
              <a:t>широкой души,</a:t>
            </a:r>
          </a:p>
        </p:txBody>
      </p:sp>
      <p:pic>
        <p:nvPicPr>
          <p:cNvPr id="9" name="Picture 2" descr="http://tayni.info/wp-content/uploads/2012/04/plevako.jpg"/>
          <p:cNvPicPr>
            <a:picLocks noChangeAspect="1" noChangeArrowheads="1"/>
          </p:cNvPicPr>
          <p:nvPr/>
        </p:nvPicPr>
        <p:blipFill>
          <a:blip r:embed="rId3" cstate="print"/>
          <a:srcRect/>
          <a:stretch>
            <a:fillRect/>
          </a:stretch>
        </p:blipFill>
        <p:spPr bwMode="auto">
          <a:xfrm>
            <a:off x="899592" y="1484784"/>
            <a:ext cx="2772116" cy="3315109"/>
          </a:xfrm>
          <a:prstGeom prst="rect">
            <a:avLst/>
          </a:prstGeom>
          <a:solidFill>
            <a:srgbClr val="FFFFFF">
              <a:shade val="85000"/>
            </a:srgbClr>
          </a:solidFill>
          <a:ln w="190500" cap="sq">
            <a:solidFill>
              <a:srgbClr val="333333"/>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0" name="Прямоугольник с двумя скругленными противолежащими углами 9"/>
          <p:cNvSpPr/>
          <p:nvPr/>
        </p:nvSpPr>
        <p:spPr>
          <a:xfrm>
            <a:off x="4283968" y="1340768"/>
            <a:ext cx="4176464" cy="2088232"/>
          </a:xfrm>
          <a:prstGeom prst="round2DiagRect">
            <a:avLst/>
          </a:prstGeom>
          <a:solidFill>
            <a:srgbClr val="3333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spcBef>
                <a:spcPts val="0"/>
              </a:spcBef>
              <a:spcAft>
                <a:spcPts val="0"/>
              </a:spcAft>
              <a:defRPr/>
            </a:pPr>
            <a:r>
              <a:rPr lang="ru-RU" sz="1600" dirty="0"/>
              <a:t>жизнелюбивым, способным и шикануть. Мог зафрахтовать пароход от Нижнего Новгорода до Астрахани и закатить на нем пир. А мог скупить все билеты в театре и вдвоем с другом рукоплескать артистам.</a:t>
            </a:r>
          </a:p>
        </p:txBody>
      </p:sp>
      <p:pic>
        <p:nvPicPr>
          <p:cNvPr id="11" name="Picture 2" descr="П. Е. Казанский. Власть Всероссийского Императора"/>
          <p:cNvPicPr>
            <a:picLocks noChangeAspect="1" noChangeArrowheads="1"/>
          </p:cNvPicPr>
          <p:nvPr/>
        </p:nvPicPr>
        <p:blipFill>
          <a:blip r:embed="rId4" cstate="email"/>
          <a:srcRect/>
          <a:stretch>
            <a:fillRect/>
          </a:stretch>
        </p:blipFill>
        <p:spPr bwMode="auto">
          <a:xfrm>
            <a:off x="899592" y="4149080"/>
            <a:ext cx="1287722" cy="2002409"/>
          </a:xfrm>
          <a:prstGeom prst="rect">
            <a:avLst/>
          </a:prstGeom>
          <a:noFill/>
        </p:spPr>
      </p:pic>
      <p:sp>
        <p:nvSpPr>
          <p:cNvPr id="13" name="Скругленный прямоугольник 12"/>
          <p:cNvSpPr/>
          <p:nvPr/>
        </p:nvSpPr>
        <p:spPr>
          <a:xfrm>
            <a:off x="3419872" y="3933056"/>
            <a:ext cx="5112568" cy="2232248"/>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r>
              <a:rPr lang="ru-RU" sz="1400" dirty="0" smtClean="0"/>
              <a:t>Казанский, П.Е. Власть Всероссийского Императора / Петр Казанский. – М., 1999. – 505 с. – (Пути русского имперского сознания / Сост. серии М.Б. Смолин).</a:t>
            </a:r>
          </a:p>
          <a:p>
            <a:pPr indent="457200" algn="just"/>
            <a:r>
              <a:rPr lang="ru-RU" sz="1400" dirty="0" smtClean="0">
                <a:solidFill>
                  <a:srgbClr val="FFFF00"/>
                </a:solidFill>
              </a:rPr>
              <a:t>Эта книга не имеет аналогов в русской литературе. Ее автор, один из крупнейших юристов Российской Империи, специалист по международному праву с мировым именем, профессор П.Е. Казанский  смог синтезировать в ней взгляды юристов и политиков самых разных политических убеждений в единую теорию Русского Самодержавия.</a:t>
            </a:r>
          </a:p>
          <a:p>
            <a:endParaRPr lang="ru-RU"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3000" fill="hold"/>
                                        <p:tgtEl>
                                          <p:spTgt spid="7"/>
                                        </p:tgtEl>
                                        <p:attrNameLst>
                                          <p:attrName>ppt_w</p:attrName>
                                        </p:attrNameLst>
                                      </p:cBhvr>
                                      <p:tavLst>
                                        <p:tav tm="0">
                                          <p:val>
                                            <p:fltVal val="0"/>
                                          </p:val>
                                        </p:tav>
                                        <p:tav tm="100000">
                                          <p:val>
                                            <p:strVal val="#ppt_w"/>
                                          </p:val>
                                        </p:tav>
                                      </p:tavLst>
                                    </p:anim>
                                    <p:anim calcmode="lin" valueType="num">
                                      <p:cBhvr>
                                        <p:cTn id="8" dur="3000" fill="hold"/>
                                        <p:tgtEl>
                                          <p:spTgt spid="7"/>
                                        </p:tgtEl>
                                        <p:attrNameLst>
                                          <p:attrName>ppt_h</p:attrName>
                                        </p:attrNameLst>
                                      </p:cBhvr>
                                      <p:tavLst>
                                        <p:tav tm="0">
                                          <p:val>
                                            <p:fltVal val="0"/>
                                          </p:val>
                                        </p:tav>
                                        <p:tav tm="100000">
                                          <p:val>
                                            <p:strVal val="#ppt_h"/>
                                          </p:val>
                                        </p:tav>
                                      </p:tavLst>
                                    </p:anim>
                                    <p:anim calcmode="lin" valueType="num">
                                      <p:cBhvr>
                                        <p:cTn id="9" dur="3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0" dur="3000" fill="hold"/>
                                        <p:tgtEl>
                                          <p:spTgt spid="7"/>
                                        </p:tgtEl>
                                        <p:attrNameLst>
                                          <p:attrName>ppt_y</p:attrName>
                                        </p:attrNameLst>
                                      </p:cBhvr>
                                      <p:tavLst>
                                        <p:tav tm="0" fmla="#ppt_y+(sin(-2*pi*(1-$))*-#ppt_x+cos(-2*pi*(1-$))*(1-#ppt_y))*(1-$)">
                                          <p:val>
                                            <p:fltVal val="0"/>
                                          </p:val>
                                        </p:tav>
                                        <p:tav tm="100000">
                                          <p:val>
                                            <p:fltVal val="1"/>
                                          </p:val>
                                        </p:tav>
                                      </p:tavLst>
                                    </p:anim>
                                  </p:childTnLst>
                                </p:cTn>
                              </p:par>
                              <p:par>
                                <p:cTn id="11" presetID="17" presetClass="entr" presetSubtype="2"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3000" fill="hold"/>
                                        <p:tgtEl>
                                          <p:spTgt spid="9"/>
                                        </p:tgtEl>
                                        <p:attrNameLst>
                                          <p:attrName>ppt_x</p:attrName>
                                        </p:attrNameLst>
                                      </p:cBhvr>
                                      <p:tavLst>
                                        <p:tav tm="0">
                                          <p:val>
                                            <p:strVal val="#ppt_x+#ppt_w/2"/>
                                          </p:val>
                                        </p:tav>
                                        <p:tav tm="100000">
                                          <p:val>
                                            <p:strVal val="#ppt_x"/>
                                          </p:val>
                                        </p:tav>
                                      </p:tavLst>
                                    </p:anim>
                                    <p:anim calcmode="lin" valueType="num">
                                      <p:cBhvr>
                                        <p:cTn id="14" dur="3000" fill="hold"/>
                                        <p:tgtEl>
                                          <p:spTgt spid="9"/>
                                        </p:tgtEl>
                                        <p:attrNameLst>
                                          <p:attrName>ppt_y</p:attrName>
                                        </p:attrNameLst>
                                      </p:cBhvr>
                                      <p:tavLst>
                                        <p:tav tm="0">
                                          <p:val>
                                            <p:strVal val="#ppt_y"/>
                                          </p:val>
                                        </p:tav>
                                        <p:tav tm="100000">
                                          <p:val>
                                            <p:strVal val="#ppt_y"/>
                                          </p:val>
                                        </p:tav>
                                      </p:tavLst>
                                    </p:anim>
                                    <p:anim calcmode="lin" valueType="num">
                                      <p:cBhvr>
                                        <p:cTn id="15" dur="3000" fill="hold"/>
                                        <p:tgtEl>
                                          <p:spTgt spid="9"/>
                                        </p:tgtEl>
                                        <p:attrNameLst>
                                          <p:attrName>ppt_w</p:attrName>
                                        </p:attrNameLst>
                                      </p:cBhvr>
                                      <p:tavLst>
                                        <p:tav tm="0">
                                          <p:val>
                                            <p:fltVal val="0"/>
                                          </p:val>
                                        </p:tav>
                                        <p:tav tm="100000">
                                          <p:val>
                                            <p:strVal val="#ppt_w"/>
                                          </p:val>
                                        </p:tav>
                                      </p:tavLst>
                                    </p:anim>
                                    <p:anim calcmode="lin" valueType="num">
                                      <p:cBhvr>
                                        <p:cTn id="16" dur="3000" fill="hold"/>
                                        <p:tgtEl>
                                          <p:spTgt spid="9"/>
                                        </p:tgtEl>
                                        <p:attrNameLst>
                                          <p:attrName>ppt_h</p:attrName>
                                        </p:attrNameLst>
                                      </p:cBhvr>
                                      <p:tavLst>
                                        <p:tav tm="0">
                                          <p:val>
                                            <p:strVal val="#ppt_h"/>
                                          </p:val>
                                        </p:tav>
                                        <p:tav tm="100000">
                                          <p:val>
                                            <p:strVal val="#ppt_h"/>
                                          </p:val>
                                        </p:tav>
                                      </p:tavLst>
                                    </p:anim>
                                  </p:childTnLst>
                                </p:cTn>
                              </p:par>
                            </p:childTnLst>
                          </p:cTn>
                        </p:par>
                        <p:par>
                          <p:cTn id="17" fill="hold">
                            <p:stCondLst>
                              <p:cond delay="3000"/>
                            </p:stCondLst>
                            <p:childTnLst>
                              <p:par>
                                <p:cTn id="18" presetID="17" presetClass="entr" presetSubtype="2"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3000" fill="hold"/>
                                        <p:tgtEl>
                                          <p:spTgt spid="10"/>
                                        </p:tgtEl>
                                        <p:attrNameLst>
                                          <p:attrName>ppt_x</p:attrName>
                                        </p:attrNameLst>
                                      </p:cBhvr>
                                      <p:tavLst>
                                        <p:tav tm="0">
                                          <p:val>
                                            <p:strVal val="#ppt_x+#ppt_w/2"/>
                                          </p:val>
                                        </p:tav>
                                        <p:tav tm="100000">
                                          <p:val>
                                            <p:strVal val="#ppt_x"/>
                                          </p:val>
                                        </p:tav>
                                      </p:tavLst>
                                    </p:anim>
                                    <p:anim calcmode="lin" valueType="num">
                                      <p:cBhvr>
                                        <p:cTn id="21" dur="3000" fill="hold"/>
                                        <p:tgtEl>
                                          <p:spTgt spid="10"/>
                                        </p:tgtEl>
                                        <p:attrNameLst>
                                          <p:attrName>ppt_y</p:attrName>
                                        </p:attrNameLst>
                                      </p:cBhvr>
                                      <p:tavLst>
                                        <p:tav tm="0">
                                          <p:val>
                                            <p:strVal val="#ppt_y"/>
                                          </p:val>
                                        </p:tav>
                                        <p:tav tm="100000">
                                          <p:val>
                                            <p:strVal val="#ppt_y"/>
                                          </p:val>
                                        </p:tav>
                                      </p:tavLst>
                                    </p:anim>
                                    <p:anim calcmode="lin" valueType="num">
                                      <p:cBhvr>
                                        <p:cTn id="22" dur="3000" fill="hold"/>
                                        <p:tgtEl>
                                          <p:spTgt spid="10"/>
                                        </p:tgtEl>
                                        <p:attrNameLst>
                                          <p:attrName>ppt_w</p:attrName>
                                        </p:attrNameLst>
                                      </p:cBhvr>
                                      <p:tavLst>
                                        <p:tav tm="0">
                                          <p:val>
                                            <p:fltVal val="0"/>
                                          </p:val>
                                        </p:tav>
                                        <p:tav tm="100000">
                                          <p:val>
                                            <p:strVal val="#ppt_w"/>
                                          </p:val>
                                        </p:tav>
                                      </p:tavLst>
                                    </p:anim>
                                    <p:anim calcmode="lin" valueType="num">
                                      <p:cBhvr>
                                        <p:cTn id="23" dur="3000" fill="hold"/>
                                        <p:tgtEl>
                                          <p:spTgt spid="10"/>
                                        </p:tgtEl>
                                        <p:attrNameLst>
                                          <p:attrName>ppt_h</p:attrName>
                                        </p:attrNameLst>
                                      </p:cBhvr>
                                      <p:tavLst>
                                        <p:tav tm="0">
                                          <p:val>
                                            <p:strVal val="#ppt_h"/>
                                          </p:val>
                                        </p:tav>
                                        <p:tav tm="100000">
                                          <p:val>
                                            <p:strVal val="#ppt_h"/>
                                          </p:val>
                                        </p:tav>
                                      </p:tavLst>
                                    </p:anim>
                                  </p:childTnLst>
                                </p:cTn>
                              </p:par>
                            </p:childTnLst>
                          </p:cTn>
                        </p:par>
                        <p:par>
                          <p:cTn id="24" fill="hold">
                            <p:stCondLst>
                              <p:cond delay="6000"/>
                            </p:stCondLst>
                            <p:childTnLst>
                              <p:par>
                                <p:cTn id="25" presetID="39" presetClass="entr" presetSubtype="0" accel="10000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000" fill="hold"/>
                                        <p:tgtEl>
                                          <p:spTgt spid="11"/>
                                        </p:tgtEl>
                                        <p:attrNameLst>
                                          <p:attrName>ppt_h</p:attrName>
                                        </p:attrNameLst>
                                      </p:cBhvr>
                                      <p:tavLst>
                                        <p:tav tm="0">
                                          <p:val>
                                            <p:strVal val="#ppt_h/20"/>
                                          </p:val>
                                        </p:tav>
                                        <p:tav tm="50000">
                                          <p:val>
                                            <p:strVal val="#ppt_h/20"/>
                                          </p:val>
                                        </p:tav>
                                        <p:tav tm="100000">
                                          <p:val>
                                            <p:strVal val="#ppt_h"/>
                                          </p:val>
                                        </p:tav>
                                      </p:tavLst>
                                    </p:anim>
                                    <p:anim calcmode="lin" valueType="num">
                                      <p:cBhvr>
                                        <p:cTn id="28" dur="2000" fill="hold"/>
                                        <p:tgtEl>
                                          <p:spTgt spid="11"/>
                                        </p:tgtEl>
                                        <p:attrNameLst>
                                          <p:attrName>ppt_w</p:attrName>
                                        </p:attrNameLst>
                                      </p:cBhvr>
                                      <p:tavLst>
                                        <p:tav tm="0">
                                          <p:val>
                                            <p:strVal val="#ppt_w+.3"/>
                                          </p:val>
                                        </p:tav>
                                        <p:tav tm="50000">
                                          <p:val>
                                            <p:strVal val="#ppt_w+.3"/>
                                          </p:val>
                                        </p:tav>
                                        <p:tav tm="100000">
                                          <p:val>
                                            <p:strVal val="#ppt_w"/>
                                          </p:val>
                                        </p:tav>
                                      </p:tavLst>
                                    </p:anim>
                                    <p:anim calcmode="lin" valueType="num">
                                      <p:cBhvr>
                                        <p:cTn id="29" dur="2000" fill="hold"/>
                                        <p:tgtEl>
                                          <p:spTgt spid="11"/>
                                        </p:tgtEl>
                                        <p:attrNameLst>
                                          <p:attrName>ppt_x</p:attrName>
                                        </p:attrNameLst>
                                      </p:cBhvr>
                                      <p:tavLst>
                                        <p:tav tm="0">
                                          <p:val>
                                            <p:strVal val="#ppt_x-.3"/>
                                          </p:val>
                                        </p:tav>
                                        <p:tav tm="50000">
                                          <p:val>
                                            <p:strVal val="#ppt_x"/>
                                          </p:val>
                                        </p:tav>
                                        <p:tav tm="100000">
                                          <p:val>
                                            <p:strVal val="#ppt_x"/>
                                          </p:val>
                                        </p:tav>
                                      </p:tavLst>
                                    </p:anim>
                                    <p:anim calcmode="lin" valueType="num">
                                      <p:cBhvr>
                                        <p:cTn id="30" dur="2000" fill="hold"/>
                                        <p:tgtEl>
                                          <p:spTgt spid="11"/>
                                        </p:tgtEl>
                                        <p:attrNameLst>
                                          <p:attrName>ppt_y</p:attrName>
                                        </p:attrNameLst>
                                      </p:cBhvr>
                                      <p:tavLst>
                                        <p:tav tm="0">
                                          <p:val>
                                            <p:strVal val="#ppt_y"/>
                                          </p:val>
                                        </p:tav>
                                        <p:tav tm="100000">
                                          <p:val>
                                            <p:strVal val="#ppt_y"/>
                                          </p:val>
                                        </p:tav>
                                      </p:tavLst>
                                    </p:anim>
                                  </p:childTnLst>
                                </p:cTn>
                              </p:par>
                              <p:par>
                                <p:cTn id="31" presetID="39" presetClass="entr" presetSubtype="0" accel="10000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2000" fill="hold"/>
                                        <p:tgtEl>
                                          <p:spTgt spid="13"/>
                                        </p:tgtEl>
                                        <p:attrNameLst>
                                          <p:attrName>ppt_h</p:attrName>
                                        </p:attrNameLst>
                                      </p:cBhvr>
                                      <p:tavLst>
                                        <p:tav tm="0">
                                          <p:val>
                                            <p:strVal val="#ppt_h/20"/>
                                          </p:val>
                                        </p:tav>
                                        <p:tav tm="50000">
                                          <p:val>
                                            <p:strVal val="#ppt_h/20"/>
                                          </p:val>
                                        </p:tav>
                                        <p:tav tm="100000">
                                          <p:val>
                                            <p:strVal val="#ppt_h"/>
                                          </p:val>
                                        </p:tav>
                                      </p:tavLst>
                                    </p:anim>
                                    <p:anim calcmode="lin" valueType="num">
                                      <p:cBhvr>
                                        <p:cTn id="34" dur="2000" fill="hold"/>
                                        <p:tgtEl>
                                          <p:spTgt spid="13"/>
                                        </p:tgtEl>
                                        <p:attrNameLst>
                                          <p:attrName>ppt_w</p:attrName>
                                        </p:attrNameLst>
                                      </p:cBhvr>
                                      <p:tavLst>
                                        <p:tav tm="0">
                                          <p:val>
                                            <p:strVal val="#ppt_w+.3"/>
                                          </p:val>
                                        </p:tav>
                                        <p:tav tm="50000">
                                          <p:val>
                                            <p:strVal val="#ppt_w+.3"/>
                                          </p:val>
                                        </p:tav>
                                        <p:tav tm="100000">
                                          <p:val>
                                            <p:strVal val="#ppt_w"/>
                                          </p:val>
                                        </p:tav>
                                      </p:tavLst>
                                    </p:anim>
                                    <p:anim calcmode="lin" valueType="num">
                                      <p:cBhvr>
                                        <p:cTn id="35" dur="2000" fill="hold"/>
                                        <p:tgtEl>
                                          <p:spTgt spid="13"/>
                                        </p:tgtEl>
                                        <p:attrNameLst>
                                          <p:attrName>ppt_x</p:attrName>
                                        </p:attrNameLst>
                                      </p:cBhvr>
                                      <p:tavLst>
                                        <p:tav tm="0">
                                          <p:val>
                                            <p:strVal val="#ppt_x-.3"/>
                                          </p:val>
                                        </p:tav>
                                        <p:tav tm="50000">
                                          <p:val>
                                            <p:strVal val="#ppt_x"/>
                                          </p:val>
                                        </p:tav>
                                        <p:tav tm="100000">
                                          <p:val>
                                            <p:strVal val="#ppt_x"/>
                                          </p:val>
                                        </p:tav>
                                      </p:tavLst>
                                    </p:anim>
                                    <p:anim calcmode="lin" valueType="num">
                                      <p:cBhvr>
                                        <p:cTn id="36" dur="2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C:\Documents and Settings\Полонская.TBC\Рабочий стол\0_94459_8c87cc2a_L[1].jpg"/>
          <p:cNvPicPr>
            <a:picLocks noChangeAspect="1" noChangeArrowheads="1"/>
          </p:cNvPicPr>
          <p:nvPr/>
        </p:nvPicPr>
        <p:blipFill>
          <a:blip r:embed="rId2" cstate="print"/>
          <a:srcRect/>
          <a:stretch>
            <a:fillRect/>
          </a:stretch>
        </p:blipFill>
        <p:spPr bwMode="auto">
          <a:xfrm>
            <a:off x="-57693" y="0"/>
            <a:ext cx="9201693" cy="6858000"/>
          </a:xfrm>
          <a:prstGeom prst="rect">
            <a:avLst/>
          </a:prstGeom>
          <a:noFill/>
        </p:spPr>
      </p:pic>
      <p:sp>
        <p:nvSpPr>
          <p:cNvPr id="3" name="Содержимое 2"/>
          <p:cNvSpPr>
            <a:spLocks noGrp="1"/>
          </p:cNvSpPr>
          <p:nvPr>
            <p:ph idx="1"/>
          </p:nvPr>
        </p:nvSpPr>
        <p:spPr>
          <a:xfrm>
            <a:off x="467544" y="908720"/>
            <a:ext cx="4690864" cy="3096344"/>
          </a:xfrm>
        </p:spPr>
        <p:txBody>
          <a:bodyPr>
            <a:normAutofit/>
          </a:bodyPr>
          <a:lstStyle/>
          <a:p>
            <a:pPr marL="0" indent="342900" algn="just">
              <a:spcBef>
                <a:spcPts val="0"/>
              </a:spcBef>
              <a:buNone/>
            </a:pPr>
            <a:r>
              <a:rPr lang="ru-RU" sz="1400" dirty="0" smtClean="0"/>
              <a:t>        Ф. Н. Плевако был искренне верующим человеком . Он  пытался примирить взгляды Л.Н. Толстого с догматами официальной церкви, а в 1904 г. на приеме у папы римского Пия X доказывал, что Бог один, значит, в мире должна быть одна вера, а католики и православные обязаны жить в добром согласии. Ф.Н. Плевако отличало редкое сочетание дара импровизации и чувства юмора, которые проявлялись во множестве его острот и каламбуров. Он часто излагал свои эпиграммы и пародии на бумаге. Известно, что он печатался в московских журналах под псевдонимом Богдан Побережный и даже пытался издавать в Москве собственную газету «Жизнь», но быстро прогорел.</a:t>
            </a:r>
          </a:p>
          <a:p>
            <a:pPr marL="0" indent="342900">
              <a:spcBef>
                <a:spcPts val="0"/>
              </a:spcBef>
            </a:pPr>
            <a:endParaRPr lang="ru-RU" sz="1400" dirty="0"/>
          </a:p>
        </p:txBody>
      </p:sp>
      <p:sp>
        <p:nvSpPr>
          <p:cNvPr id="5" name="Лента лицом вниз 4"/>
          <p:cNvSpPr/>
          <p:nvPr/>
        </p:nvSpPr>
        <p:spPr>
          <a:xfrm>
            <a:off x="971600" y="404664"/>
            <a:ext cx="6853436" cy="432048"/>
          </a:xfrm>
          <a:prstGeom prst="ribbon">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dirty="0">
                <a:solidFill>
                  <a:schemeClr val="bg1"/>
                </a:solidFill>
              </a:rPr>
              <a:t>Гений слова</a:t>
            </a:r>
            <a:endParaRPr lang="ru-RU" sz="2400" dirty="0"/>
          </a:p>
        </p:txBody>
      </p:sp>
      <p:pic>
        <p:nvPicPr>
          <p:cNvPr id="6" name="Picture 2" descr="C:\Documents and Settings\Юзер2чз\Рабочий стол\x_061a76cb[1].jpg"/>
          <p:cNvPicPr>
            <a:picLocks noChangeAspect="1" noChangeArrowheads="1"/>
          </p:cNvPicPr>
          <p:nvPr/>
        </p:nvPicPr>
        <p:blipFill>
          <a:blip r:embed="rId3" cstate="email"/>
          <a:srcRect/>
          <a:stretch>
            <a:fillRect/>
          </a:stretch>
        </p:blipFill>
        <p:spPr bwMode="auto">
          <a:xfrm>
            <a:off x="5580112" y="908720"/>
            <a:ext cx="2383768" cy="3178357"/>
          </a:xfrm>
          <a:prstGeom prst="roundRect">
            <a:avLst>
              <a:gd name="adj" fmla="val 4167"/>
            </a:avLst>
          </a:prstGeom>
          <a:solidFill>
            <a:srgbClr val="FFFFFF"/>
          </a:solidFill>
          <a:ln w="76200" cap="sq">
            <a:solidFill>
              <a:schemeClr val="bg1">
                <a:lumMod val="5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7" name="Picture 2" descr="Обложка Михайловская Н.Г., Одинцов В.В. Искусство судебного оратора"/>
          <p:cNvPicPr>
            <a:picLocks noChangeAspect="1" noChangeArrowheads="1"/>
          </p:cNvPicPr>
          <p:nvPr/>
        </p:nvPicPr>
        <p:blipFill>
          <a:blip r:embed="rId4" cstate="print"/>
          <a:srcRect/>
          <a:stretch>
            <a:fillRect/>
          </a:stretch>
        </p:blipFill>
        <p:spPr bwMode="auto">
          <a:xfrm>
            <a:off x="467544" y="3861048"/>
            <a:ext cx="1310985" cy="2069977"/>
          </a:xfrm>
          <a:prstGeom prst="rect">
            <a:avLst/>
          </a:prstGeom>
          <a:noFill/>
        </p:spPr>
      </p:pic>
      <p:pic>
        <p:nvPicPr>
          <p:cNvPr id="8" name="Picture 2" descr="Смолярчук, В.И.: Гиганты и чародеи слова: Русские судебные ораторы второй половины 19 - начала 20 века">
            <a:hlinkClick r:id="rId5"/>
          </p:cNvPr>
          <p:cNvPicPr>
            <a:picLocks noChangeAspect="1" noChangeArrowheads="1"/>
          </p:cNvPicPr>
          <p:nvPr/>
        </p:nvPicPr>
        <p:blipFill>
          <a:blip r:embed="rId6" cstate="email"/>
          <a:srcRect/>
          <a:stretch>
            <a:fillRect/>
          </a:stretch>
        </p:blipFill>
        <p:spPr bwMode="auto">
          <a:xfrm>
            <a:off x="7308304" y="3861048"/>
            <a:ext cx="1368152" cy="2160240"/>
          </a:xfrm>
          <a:prstGeom prst="rect">
            <a:avLst/>
          </a:prstGeom>
          <a:noFill/>
        </p:spPr>
      </p:pic>
      <p:sp>
        <p:nvSpPr>
          <p:cNvPr id="10" name="Скругленный прямоугольник 9"/>
          <p:cNvSpPr/>
          <p:nvPr/>
        </p:nvSpPr>
        <p:spPr>
          <a:xfrm>
            <a:off x="755576" y="5805264"/>
            <a:ext cx="7848872" cy="90872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endParaRPr lang="ru-RU" sz="1400" dirty="0" smtClean="0"/>
          </a:p>
          <a:p>
            <a:pPr algn="just"/>
            <a:r>
              <a:rPr lang="ru-RU" sz="1400" dirty="0" smtClean="0"/>
              <a:t>Обращаясь к наследию, оставленному русскими юристами конца </a:t>
            </a:r>
            <a:r>
              <a:rPr lang="en-US" sz="1400" dirty="0" smtClean="0"/>
              <a:t>XIX </a:t>
            </a:r>
            <a:r>
              <a:rPr lang="ru-RU" sz="1400" dirty="0" smtClean="0"/>
              <a:t>века, авторы книг анализируют стратегию и тактику судебного процесса, судебной речи, ее язык и стиль, рассказывают о приемах и методах судебных речей, раскрывают индивидуальные особенности публичных выступлений известных русских юристов</a:t>
            </a:r>
          </a:p>
          <a:p>
            <a:endParaRPr lang="ru-RU" sz="1400" dirty="0"/>
          </a:p>
        </p:txBody>
      </p:sp>
      <p:sp>
        <p:nvSpPr>
          <p:cNvPr id="18" name="Скругленный прямоугольник 17"/>
          <p:cNvSpPr/>
          <p:nvPr/>
        </p:nvSpPr>
        <p:spPr>
          <a:xfrm>
            <a:off x="2483768" y="4941168"/>
            <a:ext cx="5040560" cy="720080"/>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endParaRPr lang="ru-RU" sz="1400" dirty="0" smtClean="0">
              <a:solidFill>
                <a:schemeClr val="tx1"/>
              </a:solidFill>
              <a:latin typeface="Arial" pitchFamily="34" charset="0"/>
              <a:ea typeface="Times New Roman" pitchFamily="18" charset="0"/>
            </a:endParaRPr>
          </a:p>
          <a:p>
            <a:pPr indent="457200" algn="just" fontAlgn="base">
              <a:spcBef>
                <a:spcPct val="0"/>
              </a:spcBef>
              <a:spcAft>
                <a:spcPct val="0"/>
              </a:spcAft>
            </a:pPr>
            <a:r>
              <a:rPr lang="ru-RU" sz="1400" dirty="0" err="1" smtClean="0">
                <a:solidFill>
                  <a:schemeClr val="bg1"/>
                </a:solidFill>
                <a:latin typeface="Arial" pitchFamily="34" charset="0"/>
                <a:ea typeface="Times New Roman" pitchFamily="18" charset="0"/>
              </a:rPr>
              <a:t>Смолярчук</a:t>
            </a:r>
            <a:r>
              <a:rPr lang="ru-RU" sz="1400" dirty="0" smtClean="0">
                <a:solidFill>
                  <a:schemeClr val="bg1"/>
                </a:solidFill>
                <a:latin typeface="Arial" pitchFamily="34" charset="0"/>
                <a:ea typeface="Times New Roman" pitchFamily="18" charset="0"/>
              </a:rPr>
              <a:t>, В. И. </a:t>
            </a:r>
            <a:r>
              <a:rPr lang="ru-RU" sz="1400" dirty="0" smtClean="0">
                <a:latin typeface="Arial" pitchFamily="34" charset="0"/>
                <a:ea typeface="Times New Roman" pitchFamily="18" charset="0"/>
              </a:rPr>
              <a:t>Гиганты и чародеи слова / Василий </a:t>
            </a:r>
            <a:r>
              <a:rPr lang="ru-RU" sz="1400" dirty="0" err="1" smtClean="0">
                <a:latin typeface="Arial" pitchFamily="34" charset="0"/>
                <a:ea typeface="Times New Roman" pitchFamily="18" charset="0"/>
              </a:rPr>
              <a:t>Смолярчук</a:t>
            </a:r>
            <a:r>
              <a:rPr lang="ru-RU" sz="1400" dirty="0" smtClean="0">
                <a:latin typeface="Arial" pitchFamily="34" charset="0"/>
                <a:ea typeface="Times New Roman" pitchFamily="18" charset="0"/>
              </a:rPr>
              <a:t>. – М. : </a:t>
            </a:r>
            <a:r>
              <a:rPr lang="ru-RU" sz="1400" dirty="0" err="1" smtClean="0">
                <a:latin typeface="Arial" pitchFamily="34" charset="0"/>
                <a:ea typeface="Times New Roman" pitchFamily="18" charset="0"/>
              </a:rPr>
              <a:t>Юрид</a:t>
            </a:r>
            <a:r>
              <a:rPr lang="ru-RU" sz="1400" dirty="0" smtClean="0">
                <a:latin typeface="Arial" pitchFamily="34" charset="0"/>
                <a:ea typeface="Times New Roman" pitchFamily="18" charset="0"/>
              </a:rPr>
              <a:t>. лит., 1984. – 271 с. : ил.</a:t>
            </a:r>
            <a:endParaRPr lang="ru-RU" sz="1400" dirty="0" smtClean="0">
              <a:latin typeface="Arial" pitchFamily="34" charset="0"/>
            </a:endParaRPr>
          </a:p>
          <a:p>
            <a:pPr lvl="0" fontAlgn="base">
              <a:spcBef>
                <a:spcPct val="0"/>
              </a:spcBef>
              <a:spcAft>
                <a:spcPct val="0"/>
              </a:spcAft>
            </a:pPr>
            <a:endParaRPr lang="ru-RU" dirty="0" smtClean="0">
              <a:solidFill>
                <a:schemeClr val="tx1"/>
              </a:solidFill>
              <a:latin typeface="Arial" pitchFamily="34" charset="0"/>
            </a:endParaRPr>
          </a:p>
        </p:txBody>
      </p:sp>
      <p:sp>
        <p:nvSpPr>
          <p:cNvPr id="19" name="Скругленный прямоугольник 18"/>
          <p:cNvSpPr/>
          <p:nvPr/>
        </p:nvSpPr>
        <p:spPr>
          <a:xfrm>
            <a:off x="1691680" y="4005064"/>
            <a:ext cx="5112568" cy="792088"/>
          </a:xfrm>
          <a:prstGeom prst="roundRect">
            <a:avLst>
              <a:gd name="adj" fmla="val 18516"/>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fontAlgn="base">
              <a:spcBef>
                <a:spcPct val="0"/>
              </a:spcBef>
              <a:spcAft>
                <a:spcPct val="0"/>
              </a:spcAft>
            </a:pPr>
            <a:endParaRPr lang="ru-RU" sz="1400" dirty="0" smtClean="0">
              <a:solidFill>
                <a:schemeClr val="bg1"/>
              </a:solidFill>
              <a:latin typeface="Arial" pitchFamily="34" charset="0"/>
              <a:ea typeface="Times New Roman" pitchFamily="18" charset="0"/>
            </a:endParaRPr>
          </a:p>
          <a:p>
            <a:pPr indent="457200" algn="just" fontAlgn="base">
              <a:spcBef>
                <a:spcPct val="0"/>
              </a:spcBef>
              <a:spcAft>
                <a:spcPct val="0"/>
              </a:spcAft>
            </a:pPr>
            <a:r>
              <a:rPr lang="ru-RU" sz="1400" dirty="0" smtClean="0">
                <a:solidFill>
                  <a:schemeClr val="bg1"/>
                </a:solidFill>
                <a:latin typeface="Arial" pitchFamily="34" charset="0"/>
                <a:ea typeface="Times New Roman" pitchFamily="18" charset="0"/>
              </a:rPr>
              <a:t>Михайловская, Н. Г. Искусство судебного оратора / Наталья Михайловская, Виктор Одинцов. – М. : </a:t>
            </a:r>
            <a:r>
              <a:rPr lang="ru-RU" sz="1400" dirty="0" err="1" smtClean="0">
                <a:solidFill>
                  <a:schemeClr val="bg1"/>
                </a:solidFill>
                <a:latin typeface="Arial" pitchFamily="34" charset="0"/>
                <a:ea typeface="Times New Roman" pitchFamily="18" charset="0"/>
              </a:rPr>
              <a:t>Юрид</a:t>
            </a:r>
            <a:r>
              <a:rPr lang="ru-RU" sz="1400" dirty="0" smtClean="0">
                <a:solidFill>
                  <a:schemeClr val="bg1"/>
                </a:solidFill>
                <a:latin typeface="Arial" pitchFamily="34" charset="0"/>
                <a:ea typeface="Times New Roman" pitchFamily="18" charset="0"/>
              </a:rPr>
              <a:t>. лит., 1981. – 176 с. </a:t>
            </a:r>
            <a:endParaRPr lang="ru-RU" sz="1400" dirty="0" smtClean="0">
              <a:solidFill>
                <a:schemeClr val="bg1"/>
              </a:solidFill>
              <a:latin typeface="Arial" pitchFamily="34" charset="0"/>
            </a:endParaRPr>
          </a:p>
          <a:p>
            <a:pPr lvl="0" fontAlgn="base">
              <a:spcBef>
                <a:spcPct val="0"/>
              </a:spcBef>
              <a:spcAft>
                <a:spcPct val="0"/>
              </a:spcAft>
            </a:pPr>
            <a:endParaRPr lang="ru-RU" sz="1400" dirty="0" smtClean="0">
              <a:solidFill>
                <a:schemeClr val="bg1"/>
              </a:solidFill>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out)">
                                      <p:cBhvr>
                                        <p:cTn id="7" dur="2000"/>
                                        <p:tgtEl>
                                          <p:spTgt spid="5"/>
                                        </p:tgtEl>
                                      </p:cBhvr>
                                    </p:animEffect>
                                  </p:childTnLst>
                                </p:cTn>
                              </p:par>
                            </p:childTnLst>
                          </p:cTn>
                        </p:par>
                        <p:par>
                          <p:cTn id="8" fill="hold">
                            <p:stCondLst>
                              <p:cond delay="2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3000"/>
                                        <p:tgtEl>
                                          <p:spTgt spid="6"/>
                                        </p:tgtEl>
                                      </p:cBhvr>
                                    </p:animEffect>
                                  </p:childTnLst>
                                </p:cTn>
                              </p:par>
                            </p:childTnLst>
                          </p:cTn>
                        </p:par>
                        <p:par>
                          <p:cTn id="12" fill="hold">
                            <p:stCondLst>
                              <p:cond delay="5000"/>
                            </p:stCondLst>
                            <p:childTnLst>
                              <p:par>
                                <p:cTn id="13" presetID="21" presetClass="entr" presetSubtype="8"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heel(8)">
                                      <p:cBhvr>
                                        <p:cTn id="15" dur="2000"/>
                                        <p:tgtEl>
                                          <p:spTgt spid="3">
                                            <p:txEl>
                                              <p:pRg st="0" end="0"/>
                                            </p:txEl>
                                          </p:spTgt>
                                        </p:tgtEl>
                                      </p:cBhvr>
                                    </p:animEffect>
                                  </p:childTnLst>
                                </p:cTn>
                              </p:par>
                            </p:childTnLst>
                          </p:cTn>
                        </p:par>
                        <p:par>
                          <p:cTn id="16" fill="hold">
                            <p:stCondLst>
                              <p:cond delay="7000"/>
                            </p:stCondLst>
                            <p:childTnLst>
                              <p:par>
                                <p:cTn id="17" presetID="12" presetClass="entr" presetSubtype="4"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slide(fromBottom)">
                                      <p:cBhvr>
                                        <p:cTn id="19" dur="2000"/>
                                        <p:tgtEl>
                                          <p:spTgt spid="7"/>
                                        </p:tgtEl>
                                      </p:cBhvr>
                                    </p:animEffect>
                                  </p:childTnLst>
                                </p:cTn>
                              </p:par>
                              <p:par>
                                <p:cTn id="20" presetID="12" presetClass="entr" presetSubtype="4"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slide(fromBottom)">
                                      <p:cBhvr>
                                        <p:cTn id="22" dur="2000"/>
                                        <p:tgtEl>
                                          <p:spTgt spid="19"/>
                                        </p:tgtEl>
                                      </p:cBhvr>
                                    </p:animEffect>
                                  </p:childTnLst>
                                </p:cTn>
                              </p:par>
                            </p:childTnLst>
                          </p:cTn>
                        </p:par>
                        <p:par>
                          <p:cTn id="23" fill="hold">
                            <p:stCondLst>
                              <p:cond delay="9000"/>
                            </p:stCondLst>
                            <p:childTnLst>
                              <p:par>
                                <p:cTn id="24" presetID="12" presetClass="entr" presetSubtype="2"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slide(fromRight)">
                                      <p:cBhvr>
                                        <p:cTn id="26" dur="2000"/>
                                        <p:tgtEl>
                                          <p:spTgt spid="8"/>
                                        </p:tgtEl>
                                      </p:cBhvr>
                                    </p:animEffect>
                                  </p:childTnLst>
                                </p:cTn>
                              </p:par>
                              <p:par>
                                <p:cTn id="27" presetID="12" presetClass="entr" presetSubtype="2"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slide(fromRight)">
                                      <p:cBhvr>
                                        <p:cTn id="29" dur="2000"/>
                                        <p:tgtEl>
                                          <p:spTgt spid="18"/>
                                        </p:tgtEl>
                                      </p:cBhvr>
                                    </p:animEffect>
                                  </p:childTnLst>
                                </p:cTn>
                              </p:par>
                            </p:childTnLst>
                          </p:cTn>
                        </p:par>
                        <p:par>
                          <p:cTn id="30" fill="hold">
                            <p:stCondLst>
                              <p:cond delay="11000"/>
                            </p:stCondLst>
                            <p:childTnLst>
                              <p:par>
                                <p:cTn id="31" presetID="37" presetClass="entr" presetSubtype="0"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2000"/>
                                        <p:tgtEl>
                                          <p:spTgt spid="10"/>
                                        </p:tgtEl>
                                      </p:cBhvr>
                                    </p:animEffect>
                                    <p:anim calcmode="lin" valueType="num">
                                      <p:cBhvr>
                                        <p:cTn id="34" dur="2000" fill="hold"/>
                                        <p:tgtEl>
                                          <p:spTgt spid="10"/>
                                        </p:tgtEl>
                                        <p:attrNameLst>
                                          <p:attrName>ppt_x</p:attrName>
                                        </p:attrNameLst>
                                      </p:cBhvr>
                                      <p:tavLst>
                                        <p:tav tm="0">
                                          <p:val>
                                            <p:strVal val="#ppt_x"/>
                                          </p:val>
                                        </p:tav>
                                        <p:tav tm="100000">
                                          <p:val>
                                            <p:strVal val="#ppt_x"/>
                                          </p:val>
                                        </p:tav>
                                      </p:tavLst>
                                    </p:anim>
                                    <p:anim calcmode="lin" valueType="num">
                                      <p:cBhvr>
                                        <p:cTn id="35" dur="1800" decel="100000" fill="hold"/>
                                        <p:tgtEl>
                                          <p:spTgt spid="10"/>
                                        </p:tgtEl>
                                        <p:attrNameLst>
                                          <p:attrName>ppt_y</p:attrName>
                                        </p:attrNameLst>
                                      </p:cBhvr>
                                      <p:tavLst>
                                        <p:tav tm="0">
                                          <p:val>
                                            <p:strVal val="#ppt_y+1"/>
                                          </p:val>
                                        </p:tav>
                                        <p:tav tm="100000">
                                          <p:val>
                                            <p:strVal val="#ppt_y-.03"/>
                                          </p:val>
                                        </p:tav>
                                      </p:tavLst>
                                    </p:anim>
                                    <p:anim calcmode="lin" valueType="num">
                                      <p:cBhvr>
                                        <p:cTn id="36" dur="200" accel="100000" fill="hold">
                                          <p:stCondLst>
                                            <p:cond delay="18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10" grpId="0" animBg="1"/>
      <p:bldP spid="18" grpId="0" animBg="1"/>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http://a7.sphotos.ak.fbcdn.net/hphotos-ak-snc6/200612_155784437815002_100001503417261_340029_1609517_n.jpg">
            <a:hlinkClick r:id="rId2"/>
          </p:cNvPr>
          <p:cNvPicPr>
            <a:picLocks noChangeAspect="1" noChangeArrowheads="1"/>
          </p:cNvPicPr>
          <p:nvPr/>
        </p:nvPicPr>
        <p:blipFill>
          <a:blip r:embed="rId3" cstate="print"/>
          <a:srcRect/>
          <a:stretch>
            <a:fillRect/>
          </a:stretch>
        </p:blipFill>
        <p:spPr bwMode="auto">
          <a:xfrm>
            <a:off x="-50800" y="0"/>
            <a:ext cx="9194800" cy="6858000"/>
          </a:xfrm>
          <a:prstGeom prst="rect">
            <a:avLst/>
          </a:prstGeom>
          <a:noFill/>
          <a:ln w="9525">
            <a:noFill/>
            <a:miter lim="800000"/>
            <a:headEnd/>
            <a:tailEnd/>
          </a:ln>
        </p:spPr>
      </p:pic>
      <p:sp>
        <p:nvSpPr>
          <p:cNvPr id="5" name="Скругленный прямоугольник 4"/>
          <p:cNvSpPr/>
          <p:nvPr/>
        </p:nvSpPr>
        <p:spPr>
          <a:xfrm>
            <a:off x="611560" y="332656"/>
            <a:ext cx="7776864" cy="720080"/>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algn="ctr"/>
            <a:r>
              <a:rPr lang="ru-RU" sz="2400" dirty="0">
                <a:solidFill>
                  <a:srgbClr val="F2DCDB"/>
                </a:solidFill>
                <a:hlinkClick r:id="rId2"/>
              </a:rPr>
              <a:t>Аркадий Францевич </a:t>
            </a:r>
            <a:r>
              <a:rPr lang="ru-RU" sz="2400" dirty="0" err="1" smtClean="0">
                <a:solidFill>
                  <a:srgbClr val="F2DCDB"/>
                </a:solidFill>
                <a:hlinkClick r:id="rId2"/>
              </a:rPr>
              <a:t>Кошко</a:t>
            </a:r>
            <a:r>
              <a:rPr lang="ru-RU" sz="2400" dirty="0" smtClean="0">
                <a:solidFill>
                  <a:srgbClr val="F2DCDB"/>
                </a:solidFill>
              </a:rPr>
              <a:t> (</a:t>
            </a:r>
            <a:r>
              <a:rPr lang="ru-RU" sz="2400" dirty="0">
                <a:solidFill>
                  <a:srgbClr val="F2DCDB"/>
                </a:solidFill>
              </a:rPr>
              <a:t>1867-1928) – </a:t>
            </a:r>
            <a:br>
              <a:rPr lang="ru-RU" sz="2400" dirty="0">
                <a:solidFill>
                  <a:srgbClr val="F2DCDB"/>
                </a:solidFill>
              </a:rPr>
            </a:br>
            <a:r>
              <a:rPr lang="ru-RU" sz="2400" dirty="0">
                <a:solidFill>
                  <a:srgbClr val="F2DCDB"/>
                </a:solidFill>
              </a:rPr>
              <a:t> русский Шерлок </a:t>
            </a:r>
            <a:r>
              <a:rPr lang="ru-RU" sz="2400" dirty="0" smtClean="0">
                <a:solidFill>
                  <a:srgbClr val="F2DCDB"/>
                </a:solidFill>
              </a:rPr>
              <a:t>Холм</a:t>
            </a:r>
            <a:r>
              <a:rPr lang="ru-RU" sz="2400" dirty="0" smtClean="0">
                <a:solidFill>
                  <a:srgbClr val="F2DCDB"/>
                </a:solidFill>
                <a:latin typeface="Arial" charset="0"/>
              </a:rPr>
              <a:t>с</a:t>
            </a:r>
            <a:endParaRPr lang="ru-RU" sz="2400" dirty="0">
              <a:solidFill>
                <a:srgbClr val="F2DCDB"/>
              </a:solidFill>
              <a:latin typeface="Arial" charset="0"/>
            </a:endParaRPr>
          </a:p>
        </p:txBody>
      </p:sp>
      <p:pic>
        <p:nvPicPr>
          <p:cNvPr id="6" name="Picture 2" descr="http://s017.radikal.ru/i426/1111/96/f54c6674b7a7.bmp"/>
          <p:cNvPicPr>
            <a:picLocks noChangeAspect="1" noChangeArrowheads="1"/>
          </p:cNvPicPr>
          <p:nvPr/>
        </p:nvPicPr>
        <p:blipFill>
          <a:blip r:embed="rId4" cstate="print"/>
          <a:srcRect/>
          <a:stretch>
            <a:fillRect/>
          </a:stretch>
        </p:blipFill>
        <p:spPr bwMode="auto">
          <a:xfrm>
            <a:off x="785786" y="2000240"/>
            <a:ext cx="3390900" cy="4286250"/>
          </a:xfrm>
          <a:prstGeom prst="rect">
            <a:avLst/>
          </a:prstGeom>
          <a:solidFill>
            <a:srgbClr val="FFFFFF">
              <a:shade val="85000"/>
            </a:srgbClr>
          </a:solidFill>
          <a:ln w="190500" cap="rnd">
            <a:solidFill>
              <a:schemeClr val="accent2">
                <a:lumMod val="40000"/>
                <a:lumOff val="60000"/>
              </a:schemeClr>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7" name="Овал 6"/>
          <p:cNvSpPr/>
          <p:nvPr/>
        </p:nvSpPr>
        <p:spPr>
          <a:xfrm>
            <a:off x="4714875" y="1643063"/>
            <a:ext cx="4000500" cy="5000625"/>
          </a:xfrm>
          <a:prstGeom prst="ellipse">
            <a:avLst/>
          </a:prstGeom>
          <a:solidFill>
            <a:schemeClr val="bg1">
              <a:lumMod val="50000"/>
            </a:schemeClr>
          </a:solidFill>
          <a:ln w="5715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ru-RU" sz="2400" dirty="0">
                <a:solidFill>
                  <a:schemeClr val="accent2">
                    <a:lumMod val="20000"/>
                    <a:lumOff val="80000"/>
                  </a:schemeClr>
                </a:solidFill>
              </a:rPr>
              <a:t>«Я не живу ни настоящим, ни будущим – все в прошлом, и лишь память о нем поддерживает меня и дает некоторое нравственное удовлетворение»</a:t>
            </a:r>
          </a:p>
          <a:p>
            <a:pPr algn="r" fontAlgn="auto">
              <a:spcBef>
                <a:spcPts val="0"/>
              </a:spcBef>
              <a:spcAft>
                <a:spcPts val="0"/>
              </a:spcAft>
              <a:defRPr/>
            </a:pPr>
            <a:r>
              <a:rPr lang="ru-RU" sz="2400" dirty="0">
                <a:solidFill>
                  <a:schemeClr val="accent2">
                    <a:lumMod val="20000"/>
                    <a:lumOff val="80000"/>
                  </a:schemeClr>
                </a:solidFill>
              </a:rPr>
              <a:t> А.Ф. </a:t>
            </a:r>
            <a:r>
              <a:rPr lang="ru-RU" sz="2400" dirty="0" err="1">
                <a:solidFill>
                  <a:schemeClr val="accent2">
                    <a:lumMod val="20000"/>
                    <a:lumOff val="80000"/>
                  </a:schemeClr>
                </a:solidFill>
              </a:rPr>
              <a:t>Кошко</a:t>
            </a:r>
            <a:endParaRPr lang="ru-RU" sz="2400" dirty="0">
              <a:solidFill>
                <a:schemeClr val="accent2">
                  <a:lumMod val="20000"/>
                  <a:lumOff val="80000"/>
                </a:schemeClr>
              </a:solidFill>
            </a:endParaRPr>
          </a:p>
          <a:p>
            <a:pPr fontAlgn="auto">
              <a:spcBef>
                <a:spcPts val="0"/>
              </a:spcBef>
              <a:spcAft>
                <a:spcPts val="0"/>
              </a:spcAft>
              <a:defRPr/>
            </a:pPr>
            <a:endParaRPr lang="ru-RU"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in)">
                                      <p:cBhvr>
                                        <p:cTn id="7" dur="2000"/>
                                        <p:tgtEl>
                                          <p:spTgt spid="9"/>
                                        </p:tgtEl>
                                      </p:cBhvr>
                                    </p:animEffect>
                                  </p:childTnLst>
                                </p:cTn>
                              </p:par>
                            </p:childTnLst>
                          </p:cTn>
                        </p:par>
                        <p:par>
                          <p:cTn id="8" fill="hold">
                            <p:stCondLst>
                              <p:cond delay="2000"/>
                            </p:stCondLst>
                            <p:childTnLst>
                              <p:par>
                                <p:cTn id="9" presetID="8" presetClass="entr" presetSubtype="3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amond(out)">
                                      <p:cBhvr>
                                        <p:cTn id="11" dur="2000"/>
                                        <p:tgtEl>
                                          <p:spTgt spid="5"/>
                                        </p:tgtEl>
                                      </p:cBhvr>
                                    </p:animEffect>
                                  </p:childTnLst>
                                </p:cTn>
                              </p:par>
                              <p:par>
                                <p:cTn id="12" presetID="8" presetClass="entr" presetSubtype="32"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diamond(out)">
                                      <p:cBhvr>
                                        <p:cTn id="14" dur="2000"/>
                                        <p:tgtEl>
                                          <p:spTgt spid="6"/>
                                        </p:tgtEl>
                                      </p:cBhvr>
                                    </p:animEffect>
                                  </p:childTnLst>
                                </p:cTn>
                              </p:par>
                            </p:childTnLst>
                          </p:cTn>
                        </p:par>
                        <p:par>
                          <p:cTn id="15" fill="hold">
                            <p:stCondLst>
                              <p:cond delay="4000"/>
                            </p:stCondLst>
                            <p:childTnLst>
                              <p:par>
                                <p:cTn id="16" presetID="39" presetClass="entr" presetSubtype="0" accel="100000" fill="hold" grpId="1"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20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19" dur="20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20" dur="20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21" dur="2000" fill="hold"/>
                                        <p:tgtEl>
                                          <p:spTgt spid="7"/>
                                        </p:tgtEl>
                                        <p:attrNameLst>
                                          <p:attrName>ppt_y</p:attrName>
                                        </p:attrNameLst>
                                      </p:cBhvr>
                                      <p:tavLst>
                                        <p:tav tm="0">
                                          <p:val>
                                            <p:strVal val="#ppt_y"/>
                                          </p:val>
                                        </p:tav>
                                        <p:tav tm="100000">
                                          <p:val>
                                            <p:strVal val="#ppt_y"/>
                                          </p:val>
                                        </p:tav>
                                      </p:tavLst>
                                    </p:anim>
                                  </p:childTnLst>
                                </p:cTn>
                              </p:par>
                            </p:childTnLst>
                          </p:cTn>
                        </p:par>
                        <p:par>
                          <p:cTn id="22" fill="hold">
                            <p:stCondLst>
                              <p:cond delay="6000"/>
                            </p:stCondLst>
                            <p:childTnLst>
                              <p:par>
                                <p:cTn id="23" presetID="21" presetClass="emph" presetSubtype="0" fill="hold" grpId="0" nodeType="afterEffect">
                                  <p:stCondLst>
                                    <p:cond delay="0"/>
                                  </p:stCondLst>
                                  <p:childTnLst>
                                    <p:animClr clrSpc="hsl" dir="cw">
                                      <p:cBhvr override="childStyle">
                                        <p:cTn id="24" dur="2000" fill="hold"/>
                                        <p:tgtEl>
                                          <p:spTgt spid="7"/>
                                        </p:tgtEl>
                                        <p:attrNameLst>
                                          <p:attrName>style.color</p:attrName>
                                        </p:attrNameLst>
                                      </p:cBhvr>
                                      <p:by>
                                        <p:hsl h="7200000" s="0" l="0"/>
                                      </p:by>
                                    </p:animClr>
                                    <p:animClr clrSpc="hsl" dir="cw">
                                      <p:cBhvr>
                                        <p:cTn id="25" dur="2000" fill="hold"/>
                                        <p:tgtEl>
                                          <p:spTgt spid="7"/>
                                        </p:tgtEl>
                                        <p:attrNameLst>
                                          <p:attrName>fillcolor</p:attrName>
                                        </p:attrNameLst>
                                      </p:cBhvr>
                                      <p:by>
                                        <p:hsl h="7200000" s="0" l="0"/>
                                      </p:by>
                                    </p:animClr>
                                    <p:animClr clrSpc="hsl" dir="cw">
                                      <p:cBhvr>
                                        <p:cTn id="26" dur="2000" fill="hold"/>
                                        <p:tgtEl>
                                          <p:spTgt spid="7"/>
                                        </p:tgtEl>
                                        <p:attrNameLst>
                                          <p:attrName>stroke.color</p:attrName>
                                        </p:attrNameLst>
                                      </p:cBhvr>
                                      <p:by>
                                        <p:hsl h="7200000" s="0" l="0"/>
                                      </p:by>
                                    </p:animClr>
                                    <p:set>
                                      <p:cBhvr>
                                        <p:cTn id="27" dur="2000" fill="hold"/>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http://shkolazhizni.ru/img/content/i24/24602_or.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15" name="Picture 6" descr="http://img1.liveinternet.ru/images/attach/c/1/50/994/50994702_bertillon_measurements_diagram.jpg"/>
          <p:cNvPicPr>
            <a:picLocks noChangeAspect="1" noChangeArrowheads="1"/>
          </p:cNvPicPr>
          <p:nvPr/>
        </p:nvPicPr>
        <p:blipFill>
          <a:blip r:embed="rId3" cstate="print"/>
          <a:srcRect/>
          <a:stretch>
            <a:fillRect/>
          </a:stretch>
        </p:blipFill>
        <p:spPr bwMode="auto">
          <a:xfrm>
            <a:off x="323528" y="1628800"/>
            <a:ext cx="2100604" cy="3186310"/>
          </a:xfrm>
          <a:prstGeom prst="rect">
            <a:avLst/>
          </a:prstGeom>
          <a:ln w="190500" cap="sq">
            <a:solidFill>
              <a:schemeClr val="accent2">
                <a:lumMod val="50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6" name="Picture 2" descr="http://wallpaper.goodfon.ru/wallpaper/previews-middle/69614.jpg"/>
          <p:cNvPicPr>
            <a:picLocks noChangeAspect="1" noChangeArrowheads="1"/>
          </p:cNvPicPr>
          <p:nvPr/>
        </p:nvPicPr>
        <p:blipFill>
          <a:blip r:embed="rId4" cstate="email"/>
          <a:srcRect/>
          <a:stretch>
            <a:fillRect/>
          </a:stretch>
        </p:blipFill>
        <p:spPr bwMode="auto">
          <a:xfrm>
            <a:off x="683568" y="4332557"/>
            <a:ext cx="3399350" cy="2168277"/>
          </a:xfrm>
          <a:prstGeom prst="rect">
            <a:avLst/>
          </a:prstGeom>
          <a:solidFill>
            <a:srgbClr val="FFFFFF">
              <a:shade val="85000"/>
            </a:srgbClr>
          </a:solidFill>
          <a:ln w="190500" cap="rnd">
            <a:solidFill>
              <a:schemeClr val="accent2">
                <a:lumMod val="50000"/>
              </a:schemeClr>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9" name="Волна 18"/>
          <p:cNvSpPr/>
          <p:nvPr/>
        </p:nvSpPr>
        <p:spPr>
          <a:xfrm>
            <a:off x="539552" y="116632"/>
            <a:ext cx="8064896" cy="1512168"/>
          </a:xfrm>
          <a:prstGeom prst="wave">
            <a:avLst>
              <a:gd name="adj1" fmla="val 7230"/>
              <a:gd name="adj2" fmla="val -3077"/>
            </a:avLst>
          </a:prstGeom>
          <a:solidFill>
            <a:schemeClr val="accent2">
              <a:lumMod val="50000"/>
            </a:schemeClr>
          </a:solidFill>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ru-RU" sz="2400" dirty="0">
                <a:solidFill>
                  <a:schemeClr val="bg1"/>
                </a:solidFill>
              </a:rPr>
              <a:t>А.Ф. </a:t>
            </a:r>
            <a:r>
              <a:rPr lang="ru-RU" sz="2400" dirty="0" err="1">
                <a:solidFill>
                  <a:schemeClr val="bg1"/>
                </a:solidFill>
              </a:rPr>
              <a:t>Кошко</a:t>
            </a:r>
            <a:r>
              <a:rPr lang="ru-RU" sz="2400" dirty="0">
                <a:solidFill>
                  <a:schemeClr val="bg1"/>
                </a:solidFill>
              </a:rPr>
              <a:t> </a:t>
            </a:r>
            <a:r>
              <a:rPr lang="ru-RU" sz="2400" dirty="0" smtClean="0">
                <a:solidFill>
                  <a:schemeClr val="bg1"/>
                </a:solidFill>
              </a:rPr>
              <a:t>первым </a:t>
            </a:r>
            <a:r>
              <a:rPr lang="ru-RU" sz="2400" dirty="0">
                <a:solidFill>
                  <a:schemeClr val="bg1"/>
                </a:solidFill>
              </a:rPr>
              <a:t>применил на практике новейшие методы криминалистической науки - дактилоскопию и </a:t>
            </a:r>
            <a:r>
              <a:rPr lang="ru-RU" sz="2400" dirty="0" smtClean="0">
                <a:solidFill>
                  <a:schemeClr val="bg1"/>
                </a:solidFill>
              </a:rPr>
              <a:t>антропометрию.</a:t>
            </a:r>
            <a:endParaRPr lang="ru-RU" sz="2400" dirty="0"/>
          </a:p>
        </p:txBody>
      </p:sp>
      <p:sp>
        <p:nvSpPr>
          <p:cNvPr id="11" name="Скругленный прямоугольник 10"/>
          <p:cNvSpPr/>
          <p:nvPr/>
        </p:nvSpPr>
        <p:spPr>
          <a:xfrm>
            <a:off x="2555776" y="1844824"/>
            <a:ext cx="3888432" cy="792088"/>
          </a:xfrm>
          <a:prstGeom prst="roundRect">
            <a:avLst/>
          </a:prstGeom>
          <a:solidFill>
            <a:schemeClr val="accent2">
              <a:lumMod val="5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fontAlgn="base">
              <a:spcBef>
                <a:spcPct val="0"/>
              </a:spcBef>
              <a:spcAft>
                <a:spcPct val="0"/>
              </a:spcAft>
            </a:pPr>
            <a:r>
              <a:rPr lang="ru-RU" sz="1400" dirty="0" smtClean="0">
                <a:solidFill>
                  <a:schemeClr val="bg1"/>
                </a:solidFill>
                <a:latin typeface="Times New Roman" pitchFamily="18" charset="0"/>
                <a:ea typeface="Times New Roman" pitchFamily="18" charset="0"/>
                <a:cs typeface="Times New Roman" pitchFamily="18" charset="0"/>
              </a:rPr>
              <a:t>Его достижением  в работе стало создание новой системы идентификации преступников. </a:t>
            </a:r>
            <a:endParaRPr lang="ru-RU" sz="1400" dirty="0" smtClean="0">
              <a:solidFill>
                <a:schemeClr val="bg1"/>
              </a:solidFill>
              <a:latin typeface="Arial" pitchFamily="34" charset="0"/>
            </a:endParaRPr>
          </a:p>
        </p:txBody>
      </p:sp>
      <p:pic>
        <p:nvPicPr>
          <p:cNvPr id="47112" name="Picture 8" descr="image"/>
          <p:cNvPicPr>
            <a:picLocks noChangeAspect="1" noChangeArrowheads="1"/>
          </p:cNvPicPr>
          <p:nvPr/>
        </p:nvPicPr>
        <p:blipFill>
          <a:blip r:embed="rId5" cstate="email"/>
          <a:srcRect/>
          <a:stretch>
            <a:fillRect/>
          </a:stretch>
        </p:blipFill>
        <p:spPr bwMode="auto">
          <a:xfrm rot="668542">
            <a:off x="6613049" y="1441454"/>
            <a:ext cx="1224136" cy="1866808"/>
          </a:xfrm>
          <a:prstGeom prst="rect">
            <a:avLst/>
          </a:prstGeom>
          <a:noFill/>
        </p:spPr>
      </p:pic>
      <p:sp>
        <p:nvSpPr>
          <p:cNvPr id="18" name="Скругленный прямоугольник 17"/>
          <p:cNvSpPr/>
          <p:nvPr/>
        </p:nvSpPr>
        <p:spPr>
          <a:xfrm>
            <a:off x="3275856" y="2996952"/>
            <a:ext cx="5724128" cy="1512168"/>
          </a:xfrm>
          <a:prstGeom prst="roundRect">
            <a:avLst/>
          </a:prstGeom>
          <a:solidFill>
            <a:schemeClr val="accent2">
              <a:lumMod val="60000"/>
              <a:lumOff val="4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r>
              <a:rPr lang="ru-RU" sz="1400" dirty="0" smtClean="0">
                <a:solidFill>
                  <a:schemeClr val="tx1">
                    <a:lumMod val="85000"/>
                    <a:lumOff val="15000"/>
                  </a:schemeClr>
                </a:solidFill>
              </a:rPr>
              <a:t>Руслан, Н. Юридическая антропология : [учебник для вузов] / </a:t>
            </a:r>
            <a:r>
              <a:rPr lang="ru-RU" sz="1400" dirty="0" err="1" smtClean="0">
                <a:solidFill>
                  <a:schemeClr val="tx1">
                    <a:lumMod val="85000"/>
                    <a:lumOff val="15000"/>
                  </a:schemeClr>
                </a:solidFill>
              </a:rPr>
              <a:t>Норбер</a:t>
            </a:r>
            <a:r>
              <a:rPr lang="ru-RU" sz="1400" dirty="0" smtClean="0">
                <a:solidFill>
                  <a:schemeClr val="tx1">
                    <a:lumMod val="85000"/>
                    <a:lumOff val="15000"/>
                  </a:schemeClr>
                </a:solidFill>
              </a:rPr>
              <a:t> </a:t>
            </a:r>
            <a:r>
              <a:rPr lang="ru-RU" sz="1400" dirty="0" err="1" smtClean="0">
                <a:solidFill>
                  <a:schemeClr val="tx1">
                    <a:lumMod val="85000"/>
                    <a:lumOff val="15000"/>
                  </a:schemeClr>
                </a:solidFill>
              </a:rPr>
              <a:t>Рулан</a:t>
            </a:r>
            <a:r>
              <a:rPr lang="ru-RU" sz="1400" dirty="0" smtClean="0">
                <a:solidFill>
                  <a:schemeClr val="tx1">
                    <a:lumMod val="85000"/>
                    <a:lumOff val="15000"/>
                  </a:schemeClr>
                </a:solidFill>
              </a:rPr>
              <a:t>; отв. ред. В. С. </a:t>
            </a:r>
            <a:r>
              <a:rPr lang="ru-RU" sz="1400" dirty="0" err="1" smtClean="0">
                <a:solidFill>
                  <a:schemeClr val="tx1">
                    <a:lumMod val="85000"/>
                    <a:lumOff val="15000"/>
                  </a:schemeClr>
                </a:solidFill>
              </a:rPr>
              <a:t>Нерсесянц</a:t>
            </a:r>
            <a:r>
              <a:rPr lang="ru-RU" sz="1400" dirty="0" smtClean="0">
                <a:solidFill>
                  <a:schemeClr val="tx1">
                    <a:lumMod val="85000"/>
                    <a:lumOff val="15000"/>
                  </a:schemeClr>
                </a:solidFill>
              </a:rPr>
              <a:t>. – М. : Норма, 2000. – 301 с. </a:t>
            </a:r>
          </a:p>
          <a:p>
            <a:pPr indent="457200" algn="just"/>
            <a:r>
              <a:rPr lang="ru-RU" sz="1400" dirty="0" smtClean="0"/>
              <a:t> Автор - юрист, основатель Французской ассоциации юридической антропологии, всемирно признанный специалист в данной области науки. Учебник содержит систематическое изложение основных проблем юридической антропологии.</a:t>
            </a:r>
            <a:endParaRPr lang="ru-RU" sz="1400" dirty="0"/>
          </a:p>
        </p:txBody>
      </p:sp>
      <p:sp>
        <p:nvSpPr>
          <p:cNvPr id="12" name="Скругленный прямоугольник 11"/>
          <p:cNvSpPr/>
          <p:nvPr/>
        </p:nvSpPr>
        <p:spPr>
          <a:xfrm>
            <a:off x="5364088" y="4797152"/>
            <a:ext cx="3672408" cy="1800200"/>
          </a:xfrm>
          <a:prstGeom prst="roundRect">
            <a:avLst/>
          </a:prstGeom>
          <a:solidFill>
            <a:schemeClr val="accent2">
              <a:lumMod val="60000"/>
              <a:lumOff val="4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endParaRPr lang="ru-RU" sz="1400" dirty="0" smtClean="0">
              <a:solidFill>
                <a:schemeClr val="tx1"/>
              </a:solidFill>
              <a:latin typeface="Calibri" pitchFamily="34" charset="0"/>
              <a:ea typeface="Times New Roman" pitchFamily="18" charset="0"/>
            </a:endParaRPr>
          </a:p>
          <a:p>
            <a:pPr indent="457200" algn="just" fontAlgn="base">
              <a:spcBef>
                <a:spcPct val="0"/>
              </a:spcBef>
              <a:spcAft>
                <a:spcPct val="0"/>
              </a:spcAft>
            </a:pPr>
            <a:r>
              <a:rPr lang="ru-RU" sz="1400" dirty="0" smtClean="0">
                <a:solidFill>
                  <a:schemeClr val="tx1"/>
                </a:solidFill>
                <a:latin typeface="Calibri" pitchFamily="34" charset="0"/>
                <a:ea typeface="Times New Roman" pitchFamily="18" charset="0"/>
              </a:rPr>
              <a:t>Крылов, И. Ф. Криминалистическое учение о следах / Иван Крылов. – Л. : Изд-во ЛГУ, 1976. – 195 с.</a:t>
            </a:r>
          </a:p>
          <a:p>
            <a:pPr indent="457200" algn="just" fontAlgn="base">
              <a:spcBef>
                <a:spcPct val="0"/>
              </a:spcBef>
              <a:spcAft>
                <a:spcPct val="0"/>
              </a:spcAft>
            </a:pPr>
            <a:r>
              <a:rPr lang="ru-RU" sz="1400" dirty="0" smtClean="0">
                <a:solidFill>
                  <a:schemeClr val="bg1"/>
                </a:solidFill>
                <a:latin typeface="Calibri" pitchFamily="34" charset="0"/>
              </a:rPr>
              <a:t>В книге рассматриваются вопросы исторического развития учения о следах, технические средства и тактические приемы их обнаружения и исследования.</a:t>
            </a:r>
          </a:p>
          <a:p>
            <a:pPr lvl="0" fontAlgn="base">
              <a:spcBef>
                <a:spcPct val="0"/>
              </a:spcBef>
              <a:spcAft>
                <a:spcPct val="0"/>
              </a:spcAft>
            </a:pPr>
            <a:endParaRPr lang="ru-RU" sz="1400" dirty="0" smtClean="0">
              <a:solidFill>
                <a:schemeClr val="tx1"/>
              </a:solidFill>
              <a:latin typeface="Calibri" pitchFamily="34" charset="0"/>
            </a:endParaRPr>
          </a:p>
        </p:txBody>
      </p:sp>
      <p:pic>
        <p:nvPicPr>
          <p:cNvPr id="47108" name="Picture 4" descr="C:\Documents and Settings\Полонская.TBC\Рабочий стол\img[1].jpg"/>
          <p:cNvPicPr>
            <a:picLocks noChangeAspect="1" noChangeArrowheads="1"/>
          </p:cNvPicPr>
          <p:nvPr/>
        </p:nvPicPr>
        <p:blipFill>
          <a:blip r:embed="rId6" cstate="email"/>
          <a:srcRect/>
          <a:stretch>
            <a:fillRect/>
          </a:stretch>
        </p:blipFill>
        <p:spPr bwMode="auto">
          <a:xfrm rot="20626615">
            <a:off x="3935643" y="4708331"/>
            <a:ext cx="1166684" cy="179661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2000" fill="hold"/>
                                        <p:tgtEl>
                                          <p:spTgt spid="10"/>
                                        </p:tgtEl>
                                        <p:attrNameLst>
                                          <p:attrName>ppt_w</p:attrName>
                                        </p:attrNameLst>
                                      </p:cBhvr>
                                      <p:tavLst>
                                        <p:tav tm="0">
                                          <p:val>
                                            <p:strVal val="#ppt_w*0.05"/>
                                          </p:val>
                                        </p:tav>
                                        <p:tav tm="100000">
                                          <p:val>
                                            <p:strVal val="#ppt_w"/>
                                          </p:val>
                                        </p:tav>
                                      </p:tavLst>
                                    </p:anim>
                                    <p:anim calcmode="lin" valueType="num">
                                      <p:cBhvr>
                                        <p:cTn id="8" dur="2000" fill="hold"/>
                                        <p:tgtEl>
                                          <p:spTgt spid="10"/>
                                        </p:tgtEl>
                                        <p:attrNameLst>
                                          <p:attrName>ppt_h</p:attrName>
                                        </p:attrNameLst>
                                      </p:cBhvr>
                                      <p:tavLst>
                                        <p:tav tm="0">
                                          <p:val>
                                            <p:strVal val="#ppt_h"/>
                                          </p:val>
                                        </p:tav>
                                        <p:tav tm="100000">
                                          <p:val>
                                            <p:strVal val="#ppt_h"/>
                                          </p:val>
                                        </p:tav>
                                      </p:tavLst>
                                    </p:anim>
                                    <p:anim calcmode="lin" valueType="num">
                                      <p:cBhvr>
                                        <p:cTn id="9" dur="2000" fill="hold"/>
                                        <p:tgtEl>
                                          <p:spTgt spid="10"/>
                                        </p:tgtEl>
                                        <p:attrNameLst>
                                          <p:attrName>ppt_x</p:attrName>
                                        </p:attrNameLst>
                                      </p:cBhvr>
                                      <p:tavLst>
                                        <p:tav tm="0">
                                          <p:val>
                                            <p:strVal val="#ppt_x-.2"/>
                                          </p:val>
                                        </p:tav>
                                        <p:tav tm="100000">
                                          <p:val>
                                            <p:strVal val="#ppt_x"/>
                                          </p:val>
                                        </p:tav>
                                      </p:tavLst>
                                    </p:anim>
                                    <p:anim calcmode="lin" valueType="num">
                                      <p:cBhvr>
                                        <p:cTn id="10" dur="2000" fill="hold"/>
                                        <p:tgtEl>
                                          <p:spTgt spid="10"/>
                                        </p:tgtEl>
                                        <p:attrNameLst>
                                          <p:attrName>ppt_y</p:attrName>
                                        </p:attrNameLst>
                                      </p:cBhvr>
                                      <p:tavLst>
                                        <p:tav tm="0">
                                          <p:val>
                                            <p:strVal val="#ppt_y"/>
                                          </p:val>
                                        </p:tav>
                                        <p:tav tm="100000">
                                          <p:val>
                                            <p:strVal val="#ppt_y"/>
                                          </p:val>
                                        </p:tav>
                                      </p:tavLst>
                                    </p:anim>
                                    <p:animEffect transition="in" filter="fade">
                                      <p:cBhvr>
                                        <p:cTn id="11" dur="2000"/>
                                        <p:tgtEl>
                                          <p:spTgt spid="10"/>
                                        </p:tgtEl>
                                      </p:cBhvr>
                                    </p:animEffect>
                                  </p:childTnLst>
                                </p:cTn>
                              </p:par>
                            </p:childTnLst>
                          </p:cTn>
                        </p:par>
                        <p:par>
                          <p:cTn id="12" fill="hold">
                            <p:stCondLst>
                              <p:cond delay="2000"/>
                            </p:stCondLst>
                            <p:childTnLst>
                              <p:par>
                                <p:cTn id="13" presetID="23" presetClass="entr" presetSubtype="16"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p:cTn id="15" dur="3000" fill="hold"/>
                                        <p:tgtEl>
                                          <p:spTgt spid="19"/>
                                        </p:tgtEl>
                                        <p:attrNameLst>
                                          <p:attrName>ppt_w</p:attrName>
                                        </p:attrNameLst>
                                      </p:cBhvr>
                                      <p:tavLst>
                                        <p:tav tm="0">
                                          <p:val>
                                            <p:fltVal val="0"/>
                                          </p:val>
                                        </p:tav>
                                        <p:tav tm="100000">
                                          <p:val>
                                            <p:strVal val="#ppt_w"/>
                                          </p:val>
                                        </p:tav>
                                      </p:tavLst>
                                    </p:anim>
                                    <p:anim calcmode="lin" valueType="num">
                                      <p:cBhvr>
                                        <p:cTn id="16" dur="3000" fill="hold"/>
                                        <p:tgtEl>
                                          <p:spTgt spid="19"/>
                                        </p:tgtEl>
                                        <p:attrNameLst>
                                          <p:attrName>ppt_h</p:attrName>
                                        </p:attrNameLst>
                                      </p:cBhvr>
                                      <p:tavLst>
                                        <p:tav tm="0">
                                          <p:val>
                                            <p:fltVal val="0"/>
                                          </p:val>
                                        </p:tav>
                                        <p:tav tm="100000">
                                          <p:val>
                                            <p:strVal val="#ppt_h"/>
                                          </p:val>
                                        </p:tav>
                                      </p:tavLst>
                                    </p:anim>
                                  </p:childTnLst>
                                </p:cTn>
                              </p:par>
                            </p:childTnLst>
                          </p:cTn>
                        </p:par>
                        <p:par>
                          <p:cTn id="17" fill="hold">
                            <p:stCondLst>
                              <p:cond delay="5000"/>
                            </p:stCondLst>
                            <p:childTnLst>
                              <p:par>
                                <p:cTn id="18" presetID="31" presetClass="entr" presetSubtype="0" fill="hold" nodeType="afterEffect">
                                  <p:stCondLst>
                                    <p:cond delay="0"/>
                                  </p:stCondLst>
                                  <p:iterate type="lt">
                                    <p:tmPct val="5000"/>
                                  </p:iterate>
                                  <p:childTnLst>
                                    <p:set>
                                      <p:cBhvr>
                                        <p:cTn id="19" dur="1" fill="hold">
                                          <p:stCondLst>
                                            <p:cond delay="0"/>
                                          </p:stCondLst>
                                        </p:cTn>
                                        <p:tgtEl>
                                          <p:spTgt spid="15"/>
                                        </p:tgtEl>
                                        <p:attrNameLst>
                                          <p:attrName>style.visibility</p:attrName>
                                        </p:attrNameLst>
                                      </p:cBhvr>
                                      <p:to>
                                        <p:strVal val="visible"/>
                                      </p:to>
                                    </p:set>
                                    <p:anim calcmode="lin" valueType="num">
                                      <p:cBhvr>
                                        <p:cTn id="20" dur="3000" fill="hold"/>
                                        <p:tgtEl>
                                          <p:spTgt spid="15"/>
                                        </p:tgtEl>
                                        <p:attrNameLst>
                                          <p:attrName>ppt_w</p:attrName>
                                        </p:attrNameLst>
                                      </p:cBhvr>
                                      <p:tavLst>
                                        <p:tav tm="0">
                                          <p:val>
                                            <p:fltVal val="0"/>
                                          </p:val>
                                        </p:tav>
                                        <p:tav tm="100000">
                                          <p:val>
                                            <p:strVal val="#ppt_w"/>
                                          </p:val>
                                        </p:tav>
                                      </p:tavLst>
                                    </p:anim>
                                    <p:anim calcmode="lin" valueType="num">
                                      <p:cBhvr>
                                        <p:cTn id="21" dur="3000" fill="hold"/>
                                        <p:tgtEl>
                                          <p:spTgt spid="15"/>
                                        </p:tgtEl>
                                        <p:attrNameLst>
                                          <p:attrName>ppt_h</p:attrName>
                                        </p:attrNameLst>
                                      </p:cBhvr>
                                      <p:tavLst>
                                        <p:tav tm="0">
                                          <p:val>
                                            <p:fltVal val="0"/>
                                          </p:val>
                                        </p:tav>
                                        <p:tav tm="100000">
                                          <p:val>
                                            <p:strVal val="#ppt_h"/>
                                          </p:val>
                                        </p:tav>
                                      </p:tavLst>
                                    </p:anim>
                                    <p:anim calcmode="lin" valueType="num">
                                      <p:cBhvr>
                                        <p:cTn id="22" dur="3000" fill="hold"/>
                                        <p:tgtEl>
                                          <p:spTgt spid="15"/>
                                        </p:tgtEl>
                                        <p:attrNameLst>
                                          <p:attrName>style.rotation</p:attrName>
                                        </p:attrNameLst>
                                      </p:cBhvr>
                                      <p:tavLst>
                                        <p:tav tm="0">
                                          <p:val>
                                            <p:fltVal val="90"/>
                                          </p:val>
                                        </p:tav>
                                        <p:tav tm="100000">
                                          <p:val>
                                            <p:fltVal val="0"/>
                                          </p:val>
                                        </p:tav>
                                      </p:tavLst>
                                    </p:anim>
                                    <p:animEffect transition="in" filter="fade">
                                      <p:cBhvr>
                                        <p:cTn id="23" dur="3000"/>
                                        <p:tgtEl>
                                          <p:spTgt spid="15"/>
                                        </p:tgtEl>
                                      </p:cBhvr>
                                    </p:animEffect>
                                  </p:childTnLst>
                                </p:cTn>
                              </p:par>
                              <p:par>
                                <p:cTn id="24" presetID="31" presetClass="entr" presetSubtype="0" fill="hold" nodeType="withEffect">
                                  <p:stCondLst>
                                    <p:cond delay="0"/>
                                  </p:stCondLst>
                                  <p:iterate type="lt">
                                    <p:tmPct val="5000"/>
                                  </p:iterate>
                                  <p:childTnLst>
                                    <p:set>
                                      <p:cBhvr>
                                        <p:cTn id="25" dur="1" fill="hold">
                                          <p:stCondLst>
                                            <p:cond delay="0"/>
                                          </p:stCondLst>
                                        </p:cTn>
                                        <p:tgtEl>
                                          <p:spTgt spid="16"/>
                                        </p:tgtEl>
                                        <p:attrNameLst>
                                          <p:attrName>style.visibility</p:attrName>
                                        </p:attrNameLst>
                                      </p:cBhvr>
                                      <p:to>
                                        <p:strVal val="visible"/>
                                      </p:to>
                                    </p:set>
                                    <p:anim calcmode="lin" valueType="num">
                                      <p:cBhvr>
                                        <p:cTn id="26" dur="3000" fill="hold"/>
                                        <p:tgtEl>
                                          <p:spTgt spid="16"/>
                                        </p:tgtEl>
                                        <p:attrNameLst>
                                          <p:attrName>ppt_w</p:attrName>
                                        </p:attrNameLst>
                                      </p:cBhvr>
                                      <p:tavLst>
                                        <p:tav tm="0">
                                          <p:val>
                                            <p:fltVal val="0"/>
                                          </p:val>
                                        </p:tav>
                                        <p:tav tm="100000">
                                          <p:val>
                                            <p:strVal val="#ppt_w"/>
                                          </p:val>
                                        </p:tav>
                                      </p:tavLst>
                                    </p:anim>
                                    <p:anim calcmode="lin" valueType="num">
                                      <p:cBhvr>
                                        <p:cTn id="27" dur="3000" fill="hold"/>
                                        <p:tgtEl>
                                          <p:spTgt spid="16"/>
                                        </p:tgtEl>
                                        <p:attrNameLst>
                                          <p:attrName>ppt_h</p:attrName>
                                        </p:attrNameLst>
                                      </p:cBhvr>
                                      <p:tavLst>
                                        <p:tav tm="0">
                                          <p:val>
                                            <p:fltVal val="0"/>
                                          </p:val>
                                        </p:tav>
                                        <p:tav tm="100000">
                                          <p:val>
                                            <p:strVal val="#ppt_h"/>
                                          </p:val>
                                        </p:tav>
                                      </p:tavLst>
                                    </p:anim>
                                    <p:anim calcmode="lin" valueType="num">
                                      <p:cBhvr>
                                        <p:cTn id="28" dur="3000" fill="hold"/>
                                        <p:tgtEl>
                                          <p:spTgt spid="16"/>
                                        </p:tgtEl>
                                        <p:attrNameLst>
                                          <p:attrName>style.rotation</p:attrName>
                                        </p:attrNameLst>
                                      </p:cBhvr>
                                      <p:tavLst>
                                        <p:tav tm="0">
                                          <p:val>
                                            <p:fltVal val="90"/>
                                          </p:val>
                                        </p:tav>
                                        <p:tav tm="100000">
                                          <p:val>
                                            <p:fltVal val="0"/>
                                          </p:val>
                                        </p:tav>
                                      </p:tavLst>
                                    </p:anim>
                                    <p:animEffect transition="in" filter="fade">
                                      <p:cBhvr>
                                        <p:cTn id="29" dur="3000"/>
                                        <p:tgtEl>
                                          <p:spTgt spid="16"/>
                                        </p:tgtEl>
                                      </p:cBhvr>
                                    </p:animEffect>
                                  </p:childTnLst>
                                </p:cTn>
                              </p:par>
                            </p:childTnLst>
                          </p:cTn>
                        </p:par>
                        <p:par>
                          <p:cTn id="30" fill="hold">
                            <p:stCondLst>
                              <p:cond delay="8000"/>
                            </p:stCondLst>
                            <p:childTnLst>
                              <p:par>
                                <p:cTn id="31" presetID="4" presetClass="entr" presetSubtype="32"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ox(out)">
                                      <p:cBhvr>
                                        <p:cTn id="33" dur="2000"/>
                                        <p:tgtEl>
                                          <p:spTgt spid="11"/>
                                        </p:tgtEl>
                                      </p:cBhvr>
                                    </p:animEffect>
                                  </p:childTnLst>
                                </p:cTn>
                              </p:par>
                            </p:childTnLst>
                          </p:cTn>
                        </p:par>
                        <p:par>
                          <p:cTn id="34" fill="hold">
                            <p:stCondLst>
                              <p:cond delay="10000"/>
                            </p:stCondLst>
                            <p:childTnLst>
                              <p:par>
                                <p:cTn id="35" presetID="12" presetClass="entr" presetSubtype="2" fill="hold" nodeType="afterEffect">
                                  <p:stCondLst>
                                    <p:cond delay="0"/>
                                  </p:stCondLst>
                                  <p:childTnLst>
                                    <p:set>
                                      <p:cBhvr>
                                        <p:cTn id="36" dur="1" fill="hold">
                                          <p:stCondLst>
                                            <p:cond delay="0"/>
                                          </p:stCondLst>
                                        </p:cTn>
                                        <p:tgtEl>
                                          <p:spTgt spid="47112"/>
                                        </p:tgtEl>
                                        <p:attrNameLst>
                                          <p:attrName>style.visibility</p:attrName>
                                        </p:attrNameLst>
                                      </p:cBhvr>
                                      <p:to>
                                        <p:strVal val="visible"/>
                                      </p:to>
                                    </p:set>
                                    <p:animEffect transition="in" filter="slide(fromRight)">
                                      <p:cBhvr>
                                        <p:cTn id="37" dur="2000"/>
                                        <p:tgtEl>
                                          <p:spTgt spid="47112"/>
                                        </p:tgtEl>
                                      </p:cBhvr>
                                    </p:animEffect>
                                  </p:childTnLst>
                                </p:cTn>
                              </p:par>
                              <p:par>
                                <p:cTn id="38" presetID="12" presetClass="entr" presetSubtype="2"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slide(fromRight)">
                                      <p:cBhvr>
                                        <p:cTn id="40" dur="2000"/>
                                        <p:tgtEl>
                                          <p:spTgt spid="18"/>
                                        </p:tgtEl>
                                      </p:cBhvr>
                                    </p:animEffect>
                                  </p:childTnLst>
                                </p:cTn>
                              </p:par>
                            </p:childTnLst>
                          </p:cTn>
                        </p:par>
                        <p:par>
                          <p:cTn id="41" fill="hold">
                            <p:stCondLst>
                              <p:cond delay="12000"/>
                            </p:stCondLst>
                            <p:childTnLst>
                              <p:par>
                                <p:cTn id="42" presetID="12" presetClass="entr" presetSubtype="4" fill="hold" nodeType="afterEffect">
                                  <p:stCondLst>
                                    <p:cond delay="0"/>
                                  </p:stCondLst>
                                  <p:childTnLst>
                                    <p:set>
                                      <p:cBhvr>
                                        <p:cTn id="43" dur="1" fill="hold">
                                          <p:stCondLst>
                                            <p:cond delay="0"/>
                                          </p:stCondLst>
                                        </p:cTn>
                                        <p:tgtEl>
                                          <p:spTgt spid="47108"/>
                                        </p:tgtEl>
                                        <p:attrNameLst>
                                          <p:attrName>style.visibility</p:attrName>
                                        </p:attrNameLst>
                                      </p:cBhvr>
                                      <p:to>
                                        <p:strVal val="visible"/>
                                      </p:to>
                                    </p:set>
                                    <p:animEffect transition="in" filter="slide(fromBottom)">
                                      <p:cBhvr>
                                        <p:cTn id="44" dur="2000"/>
                                        <p:tgtEl>
                                          <p:spTgt spid="47108"/>
                                        </p:tgtEl>
                                      </p:cBhvr>
                                    </p:animEffect>
                                  </p:childTnLst>
                                </p:cTn>
                              </p:par>
                              <p:par>
                                <p:cTn id="45" presetID="12" presetClass="entr" presetSubtype="4"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slide(fromBottom)">
                                      <p:cBhvr>
                                        <p:cTn id="4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8"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C:\Documents and Settings\Полонская.TBC\Рабочий стол\0_94459_8c87cc2a_L[1].jpg"/>
          <p:cNvPicPr>
            <a:picLocks noChangeAspect="1" noChangeArrowheads="1"/>
          </p:cNvPicPr>
          <p:nvPr/>
        </p:nvPicPr>
        <p:blipFill>
          <a:blip r:embed="rId2" cstate="print"/>
          <a:srcRect/>
          <a:stretch>
            <a:fillRect/>
          </a:stretch>
        </p:blipFill>
        <p:spPr bwMode="auto">
          <a:xfrm>
            <a:off x="-57693" y="0"/>
            <a:ext cx="9201693" cy="6858000"/>
          </a:xfrm>
          <a:prstGeom prst="rect">
            <a:avLst/>
          </a:prstGeom>
          <a:noFill/>
        </p:spPr>
      </p:pic>
      <p:pic>
        <p:nvPicPr>
          <p:cNvPr id="6" name="Picture 2" descr="http://az.lib.ru/k/koshko_a_f/.photo1.jpg"/>
          <p:cNvPicPr>
            <a:picLocks noChangeAspect="1" noChangeArrowheads="1"/>
          </p:cNvPicPr>
          <p:nvPr/>
        </p:nvPicPr>
        <p:blipFill>
          <a:blip r:embed="rId3" cstate="email"/>
          <a:srcRect/>
          <a:stretch>
            <a:fillRect/>
          </a:stretch>
        </p:blipFill>
        <p:spPr bwMode="auto">
          <a:xfrm>
            <a:off x="1043608" y="1484784"/>
            <a:ext cx="1772186" cy="2535957"/>
          </a:xfrm>
          <a:prstGeom prst="rect">
            <a:avLst/>
          </a:prstGeom>
          <a:ln>
            <a:noFill/>
          </a:ln>
          <a:effectLst>
            <a:outerShdw blurRad="292100" dist="139700" dir="2700000" algn="tl" rotWithShape="0">
              <a:srgbClr val="333333">
                <a:alpha val="65000"/>
              </a:srgbClr>
            </a:outerShdw>
          </a:effectLst>
        </p:spPr>
      </p:pic>
      <p:pic>
        <p:nvPicPr>
          <p:cNvPr id="8" name="Picture 2" descr="http://www.booksiti.net.ru/books/5487825.jpg"/>
          <p:cNvPicPr>
            <a:picLocks noChangeAspect="1" noChangeArrowheads="1"/>
          </p:cNvPicPr>
          <p:nvPr/>
        </p:nvPicPr>
        <p:blipFill>
          <a:blip r:embed="rId4" cstate="email"/>
          <a:srcRect/>
          <a:stretch>
            <a:fillRect/>
          </a:stretch>
        </p:blipFill>
        <p:spPr bwMode="auto">
          <a:xfrm rot="20630502">
            <a:off x="536455" y="3013642"/>
            <a:ext cx="1475351" cy="2257162"/>
          </a:xfrm>
          <a:prstGeom prst="rect">
            <a:avLst/>
          </a:prstGeom>
          <a:noFill/>
        </p:spPr>
      </p:pic>
      <p:sp>
        <p:nvSpPr>
          <p:cNvPr id="10" name="Скругленный прямоугольник 9"/>
          <p:cNvSpPr/>
          <p:nvPr/>
        </p:nvSpPr>
        <p:spPr>
          <a:xfrm>
            <a:off x="683568" y="332656"/>
            <a:ext cx="7848872" cy="838446"/>
          </a:xfrm>
          <a:prstGeom prst="roundRect">
            <a:avLst/>
          </a:prstGeom>
          <a:solidFill>
            <a:schemeClr val="accent6">
              <a:lumMod val="60000"/>
              <a:lumOff val="40000"/>
            </a:schemeClr>
          </a:solidFill>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endParaRPr lang="ru-RU" sz="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fontAlgn="auto">
              <a:spcBef>
                <a:spcPts val="0"/>
              </a:spcBef>
              <a:spcAft>
                <a:spcPts val="0"/>
              </a:spcAft>
              <a:defRPr/>
            </a:pPr>
            <a:endParaRPr lang="ru-RU" sz="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fontAlgn="auto">
              <a:spcBef>
                <a:spcPts val="0"/>
              </a:spcBef>
              <a:spcAft>
                <a:spcPts val="0"/>
              </a:spcAft>
              <a:defRPr/>
            </a:pPr>
            <a:r>
              <a:rPr lang="ru-RU" sz="2400" dirty="0" smtClean="0">
                <a:ln w="11430"/>
                <a:solidFill>
                  <a:schemeClr val="tx1">
                    <a:lumMod val="95000"/>
                    <a:lumOff val="5000"/>
                  </a:schemeClr>
                </a:solidFill>
              </a:rPr>
              <a:t>А.Ф</a:t>
            </a:r>
            <a:r>
              <a:rPr lang="ru-RU" sz="2400" dirty="0">
                <a:ln w="11430"/>
                <a:solidFill>
                  <a:schemeClr val="tx1">
                    <a:lumMod val="95000"/>
                    <a:lumOff val="5000"/>
                  </a:schemeClr>
                </a:solidFill>
              </a:rPr>
              <a:t>. </a:t>
            </a:r>
            <a:r>
              <a:rPr lang="ru-RU" sz="2400" dirty="0" err="1">
                <a:ln w="11430"/>
                <a:solidFill>
                  <a:schemeClr val="tx1">
                    <a:lumMod val="95000"/>
                    <a:lumOff val="5000"/>
                  </a:schemeClr>
                </a:solidFill>
              </a:rPr>
              <a:t>Кошко</a:t>
            </a:r>
            <a:r>
              <a:rPr lang="ru-RU" sz="2400" dirty="0">
                <a:ln w="11430"/>
                <a:solidFill>
                  <a:schemeClr val="tx1">
                    <a:lumMod val="95000"/>
                    <a:lumOff val="5000"/>
                  </a:schemeClr>
                </a:solidFill>
              </a:rPr>
              <a:t> </a:t>
            </a:r>
            <a:r>
              <a:rPr lang="ru-RU" sz="2400" dirty="0" smtClean="0">
                <a:ln w="11430"/>
                <a:solidFill>
                  <a:schemeClr val="tx1">
                    <a:lumMod val="95000"/>
                    <a:lumOff val="5000"/>
                  </a:schemeClr>
                </a:solidFill>
              </a:rPr>
              <a:t>– руководитель</a:t>
            </a:r>
          </a:p>
          <a:p>
            <a:pPr algn="ctr" fontAlgn="auto">
              <a:spcBef>
                <a:spcPts val="0"/>
              </a:spcBef>
              <a:spcAft>
                <a:spcPts val="0"/>
              </a:spcAft>
              <a:defRPr/>
            </a:pPr>
            <a:r>
              <a:rPr lang="ru-RU" sz="2400" dirty="0" smtClean="0">
                <a:ln w="11430"/>
                <a:solidFill>
                  <a:schemeClr val="tx1">
                    <a:lumMod val="95000"/>
                    <a:lumOff val="5000"/>
                  </a:schemeClr>
                </a:solidFill>
              </a:rPr>
              <a:t> </a:t>
            </a:r>
            <a:r>
              <a:rPr lang="ru-RU" sz="2400" dirty="0">
                <a:ln w="11430"/>
                <a:solidFill>
                  <a:schemeClr val="tx1">
                    <a:lumMod val="95000"/>
                    <a:lumOff val="5000"/>
                  </a:schemeClr>
                </a:solidFill>
              </a:rPr>
              <a:t>всего уголовного розыска </a:t>
            </a:r>
            <a:r>
              <a:rPr lang="ru-RU" sz="2400" dirty="0" smtClean="0">
                <a:ln w="11430"/>
                <a:solidFill>
                  <a:schemeClr val="tx1">
                    <a:lumMod val="95000"/>
                    <a:lumOff val="5000"/>
                  </a:schemeClr>
                </a:solidFill>
              </a:rPr>
              <a:t>империи </a:t>
            </a:r>
            <a:r>
              <a:rPr lang="ru-RU" sz="2400" dirty="0">
                <a:ln w="11430"/>
                <a:solidFill>
                  <a:schemeClr val="tx1">
                    <a:lumMod val="95000"/>
                    <a:lumOff val="5000"/>
                  </a:schemeClr>
                </a:solidFill>
              </a:rPr>
              <a:t/>
            </a:r>
            <a:br>
              <a:rPr lang="ru-RU" sz="2400" dirty="0">
                <a:ln w="11430"/>
                <a:solidFill>
                  <a:schemeClr val="tx1">
                    <a:lumMod val="95000"/>
                    <a:lumOff val="5000"/>
                  </a:schemeClr>
                </a:solidFill>
              </a:rPr>
            </a:br>
            <a:endParaRPr lang="ru-RU" sz="2400" dirty="0">
              <a:ln w="11430"/>
              <a:solidFill>
                <a:schemeClr val="tx1">
                  <a:lumMod val="95000"/>
                  <a:lumOff val="5000"/>
                </a:schemeClr>
              </a:solidFill>
            </a:endParaRPr>
          </a:p>
        </p:txBody>
      </p:sp>
      <p:sp>
        <p:nvSpPr>
          <p:cNvPr id="11" name="Скругленный прямоугольник 10"/>
          <p:cNvSpPr/>
          <p:nvPr/>
        </p:nvSpPr>
        <p:spPr>
          <a:xfrm>
            <a:off x="3203848" y="1412776"/>
            <a:ext cx="5328592" cy="36004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indent="450850" fontAlgn="base">
              <a:spcBef>
                <a:spcPct val="0"/>
              </a:spcBef>
              <a:spcAft>
                <a:spcPct val="0"/>
              </a:spcAft>
            </a:pPr>
            <a:endParaRPr lang="ru-RU" sz="1600" dirty="0" smtClean="0">
              <a:solidFill>
                <a:schemeClr val="tx1"/>
              </a:solidFill>
              <a:latin typeface="Times New Roman" pitchFamily="18" charset="0"/>
              <a:ea typeface="Times New Roman" pitchFamily="18" charset="0"/>
              <a:cs typeface="Times New Roman" pitchFamily="18" charset="0"/>
            </a:endParaRPr>
          </a:p>
          <a:p>
            <a:pPr indent="450850" algn="just" fontAlgn="base">
              <a:spcBef>
                <a:spcPct val="0"/>
              </a:spcBef>
              <a:spcAft>
                <a:spcPct val="0"/>
              </a:spcAft>
            </a:pPr>
            <a:r>
              <a:rPr lang="ru-RU" sz="1600" dirty="0" smtClean="0">
                <a:solidFill>
                  <a:schemeClr val="tx1"/>
                </a:solidFill>
                <a:latin typeface="Times New Roman" pitchFamily="18" charset="0"/>
                <a:ea typeface="Times New Roman" pitchFamily="18" charset="0"/>
                <a:cs typeface="Times New Roman" pitchFamily="18" charset="0"/>
              </a:rPr>
              <a:t>Пройдя долгий путь  от рядового инспектора Рижской полиции до заведующего всем уголовным розыском Российской Империи, он раскрыл многие, как теперь сказали бы,  резонансные дела. В начале </a:t>
            </a:r>
            <a:r>
              <a:rPr lang="en-US" sz="1600" dirty="0" smtClean="0">
                <a:solidFill>
                  <a:schemeClr val="tx1"/>
                </a:solidFill>
                <a:latin typeface="Times New Roman" pitchFamily="18" charset="0"/>
                <a:ea typeface="Times New Roman" pitchFamily="18" charset="0"/>
                <a:cs typeface="Times New Roman" pitchFamily="18" charset="0"/>
              </a:rPr>
              <a:t>XX </a:t>
            </a:r>
            <a:r>
              <a:rPr lang="ru-RU" sz="1600" dirty="0" smtClean="0">
                <a:solidFill>
                  <a:schemeClr val="tx1"/>
                </a:solidFill>
                <a:latin typeface="Times New Roman" pitchFamily="18" charset="0"/>
                <a:ea typeface="Times New Roman" pitchFamily="18" charset="0"/>
                <a:cs typeface="Times New Roman" pitchFamily="18" charset="0"/>
              </a:rPr>
              <a:t>века жулики и грабители всех мастей при одном упоминании его имени истово крестились: «Пронеси, Господи».</a:t>
            </a:r>
            <a:r>
              <a:rPr lang="ru-RU" sz="1600" dirty="0" smtClean="0">
                <a:latin typeface="Times New Roman" pitchFamily="18" charset="0"/>
                <a:cs typeface="Times New Roman" pitchFamily="18" charset="0"/>
              </a:rPr>
              <a:t> Он любил своё дело и всецело был ему предан, не представлял себя без полиции. Так, с его прямым участием в Москве была раскрыта банда мошенников, промышлявшая поддельными миллионными векселями. Был схвачен главарь налётчиков, грабивших в Подмосковье дорогие поместья, известный и неуловимый Васька Белоус.</a:t>
            </a:r>
          </a:p>
          <a:p>
            <a:pPr lvl="0" indent="450850" fontAlgn="base">
              <a:spcBef>
                <a:spcPct val="0"/>
              </a:spcBef>
              <a:spcAft>
                <a:spcPct val="0"/>
              </a:spcAft>
            </a:pPr>
            <a:endParaRPr lang="ru-RU" sz="1600" dirty="0" smtClean="0">
              <a:solidFill>
                <a:schemeClr val="tx1"/>
              </a:solidFill>
              <a:latin typeface="Times New Roman" pitchFamily="18" charset="0"/>
              <a:cs typeface="Times New Roman" pitchFamily="18" charset="0"/>
            </a:endParaRPr>
          </a:p>
        </p:txBody>
      </p:sp>
      <p:sp>
        <p:nvSpPr>
          <p:cNvPr id="13" name="Скругленный прямоугольник 12"/>
          <p:cNvSpPr/>
          <p:nvPr/>
        </p:nvSpPr>
        <p:spPr>
          <a:xfrm>
            <a:off x="683568" y="5085184"/>
            <a:ext cx="7848872" cy="1512168"/>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indent="457200" algn="just"/>
            <a:r>
              <a:rPr lang="ru-RU" sz="1400" dirty="0" smtClean="0"/>
              <a:t>Григорьев, Б.Н. Повседневная жизнь российских жандармов / Борис Григорьев, Борис Колоколов. – М. : Мол. гвардия, 2007. – 851 с. : ил. – (Живая история : Повседневная жизнь человечества).</a:t>
            </a:r>
          </a:p>
          <a:p>
            <a:pPr indent="457200" algn="just"/>
            <a:r>
              <a:rPr lang="ru-RU" sz="1400" dirty="0" smtClean="0"/>
              <a:t> </a:t>
            </a:r>
            <a:r>
              <a:rPr lang="ru-RU" sz="1400" dirty="0" smtClean="0">
                <a:solidFill>
                  <a:schemeClr val="tx1"/>
                </a:solidFill>
              </a:rPr>
              <a:t>Книга  о царских жандармах, выполнявших функции политического сыска и охраны высочайших особ государства, обильно сдобрена живыми и примечательными деталями их повседневной службы, быта, нравов, взаимоотношений с вышестоящим начальством и августейшими персонами. </a:t>
            </a:r>
            <a:endParaRPr lang="ru-RU" sz="14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770" decel="100000"/>
                                        <p:tgtEl>
                                          <p:spTgt spid="10"/>
                                        </p:tgtEl>
                                      </p:cBhvr>
                                    </p:animEffect>
                                    <p:animScale>
                                      <p:cBhvr>
                                        <p:cTn id="8" dur="770" decel="100000"/>
                                        <p:tgtEl>
                                          <p:spTgt spid="10"/>
                                        </p:tgtEl>
                                      </p:cBhvr>
                                      <p:from x="10000" y="10000"/>
                                      <p:to x="200000" y="450000"/>
                                    </p:animScale>
                                    <p:animScale>
                                      <p:cBhvr>
                                        <p:cTn id="9" dur="1230" accel="100000" fill="hold">
                                          <p:stCondLst>
                                            <p:cond delay="770"/>
                                          </p:stCondLst>
                                        </p:cTn>
                                        <p:tgtEl>
                                          <p:spTgt spid="10"/>
                                        </p:tgtEl>
                                      </p:cBhvr>
                                      <p:from x="200000" y="450000"/>
                                      <p:to x="100000" y="100000"/>
                                    </p:animScale>
                                    <p:set>
                                      <p:cBhvr>
                                        <p:cTn id="10" dur="770" fill="hold"/>
                                        <p:tgtEl>
                                          <p:spTgt spid="10"/>
                                        </p:tgtEl>
                                        <p:attrNameLst>
                                          <p:attrName>ppt_x</p:attrName>
                                        </p:attrNameLst>
                                      </p:cBhvr>
                                      <p:to>
                                        <p:strVal val="(0.5)"/>
                                      </p:to>
                                    </p:set>
                                    <p:anim from="(0.5)" to="(#ppt_x)" calcmode="lin" valueType="num">
                                      <p:cBhvr>
                                        <p:cTn id="11" dur="1230" accel="100000" fill="hold">
                                          <p:stCondLst>
                                            <p:cond delay="770"/>
                                          </p:stCondLst>
                                        </p:cTn>
                                        <p:tgtEl>
                                          <p:spTgt spid="10"/>
                                        </p:tgtEl>
                                        <p:attrNameLst>
                                          <p:attrName>ppt_x</p:attrName>
                                        </p:attrNameLst>
                                      </p:cBhvr>
                                    </p:anim>
                                    <p:set>
                                      <p:cBhvr>
                                        <p:cTn id="12" dur="770" fill="hold"/>
                                        <p:tgtEl>
                                          <p:spTgt spid="10"/>
                                        </p:tgtEl>
                                        <p:attrNameLst>
                                          <p:attrName>ppt_y</p:attrName>
                                        </p:attrNameLst>
                                      </p:cBhvr>
                                      <p:to>
                                        <p:strVal val="(#ppt_y+0.4)"/>
                                      </p:to>
                                    </p:set>
                                    <p:anim from="(#ppt_y+0.4)" to="(#ppt_y)" calcmode="lin" valueType="num">
                                      <p:cBhvr>
                                        <p:cTn id="13" dur="1230" accel="100000" fill="hold">
                                          <p:stCondLst>
                                            <p:cond delay="770"/>
                                          </p:stCondLst>
                                        </p:cTn>
                                        <p:tgtEl>
                                          <p:spTgt spid="10"/>
                                        </p:tgtEl>
                                        <p:attrNameLst>
                                          <p:attrName>ppt_y</p:attrName>
                                        </p:attrNameLst>
                                      </p:cBhvr>
                                    </p:anim>
                                  </p:childTnLst>
                                </p:cTn>
                              </p:par>
                              <p:par>
                                <p:cTn id="14" presetID="51"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770" decel="100000"/>
                                        <p:tgtEl>
                                          <p:spTgt spid="6"/>
                                        </p:tgtEl>
                                      </p:cBhvr>
                                    </p:animEffect>
                                    <p:animScale>
                                      <p:cBhvr>
                                        <p:cTn id="17" dur="770" decel="100000"/>
                                        <p:tgtEl>
                                          <p:spTgt spid="6"/>
                                        </p:tgtEl>
                                      </p:cBhvr>
                                      <p:from x="10000" y="10000"/>
                                      <p:to x="200000" y="450000"/>
                                    </p:animScale>
                                    <p:animScale>
                                      <p:cBhvr>
                                        <p:cTn id="18" dur="1230" accel="100000" fill="hold">
                                          <p:stCondLst>
                                            <p:cond delay="770"/>
                                          </p:stCondLst>
                                        </p:cTn>
                                        <p:tgtEl>
                                          <p:spTgt spid="6"/>
                                        </p:tgtEl>
                                      </p:cBhvr>
                                      <p:from x="200000" y="450000"/>
                                      <p:to x="100000" y="100000"/>
                                    </p:animScale>
                                    <p:set>
                                      <p:cBhvr>
                                        <p:cTn id="19" dur="770" fill="hold"/>
                                        <p:tgtEl>
                                          <p:spTgt spid="6"/>
                                        </p:tgtEl>
                                        <p:attrNameLst>
                                          <p:attrName>ppt_x</p:attrName>
                                        </p:attrNameLst>
                                      </p:cBhvr>
                                      <p:to>
                                        <p:strVal val="(0.5)"/>
                                      </p:to>
                                    </p:set>
                                    <p:anim from="(0.5)" to="(#ppt_x)" calcmode="lin" valueType="num">
                                      <p:cBhvr>
                                        <p:cTn id="20" dur="1230" accel="100000" fill="hold">
                                          <p:stCondLst>
                                            <p:cond delay="770"/>
                                          </p:stCondLst>
                                        </p:cTn>
                                        <p:tgtEl>
                                          <p:spTgt spid="6"/>
                                        </p:tgtEl>
                                        <p:attrNameLst>
                                          <p:attrName>ppt_x</p:attrName>
                                        </p:attrNameLst>
                                      </p:cBhvr>
                                    </p:anim>
                                    <p:set>
                                      <p:cBhvr>
                                        <p:cTn id="21" dur="770" fill="hold"/>
                                        <p:tgtEl>
                                          <p:spTgt spid="6"/>
                                        </p:tgtEl>
                                        <p:attrNameLst>
                                          <p:attrName>ppt_y</p:attrName>
                                        </p:attrNameLst>
                                      </p:cBhvr>
                                      <p:to>
                                        <p:strVal val="(#ppt_y+0.4)"/>
                                      </p:to>
                                    </p:set>
                                    <p:anim from="(#ppt_y+0.4)" to="(#ppt_y)" calcmode="lin" valueType="num">
                                      <p:cBhvr>
                                        <p:cTn id="22" dur="1230" accel="100000" fill="hold">
                                          <p:stCondLst>
                                            <p:cond delay="770"/>
                                          </p:stCondLst>
                                        </p:cTn>
                                        <p:tgtEl>
                                          <p:spTgt spid="6"/>
                                        </p:tgtEl>
                                        <p:attrNameLst>
                                          <p:attrName>ppt_y</p:attrName>
                                        </p:attrNameLst>
                                      </p:cBhvr>
                                    </p:anim>
                                  </p:childTnLst>
                                </p:cTn>
                              </p:par>
                            </p:childTnLst>
                          </p:cTn>
                        </p:par>
                        <p:par>
                          <p:cTn id="23" fill="hold">
                            <p:stCondLst>
                              <p:cond delay="2000"/>
                            </p:stCondLst>
                            <p:childTnLst>
                              <p:par>
                                <p:cTn id="24" presetID="23" presetClass="entr" presetSubtype="3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2000" fill="hold"/>
                                        <p:tgtEl>
                                          <p:spTgt spid="11"/>
                                        </p:tgtEl>
                                        <p:attrNameLst>
                                          <p:attrName>ppt_w</p:attrName>
                                        </p:attrNameLst>
                                      </p:cBhvr>
                                      <p:tavLst>
                                        <p:tav tm="0">
                                          <p:val>
                                            <p:strVal val="(6*min(max(#ppt_w*#ppt_h,.3),1)-7.4)/-.7*#ppt_w"/>
                                          </p:val>
                                        </p:tav>
                                        <p:tav tm="100000">
                                          <p:val>
                                            <p:strVal val="#ppt_w"/>
                                          </p:val>
                                        </p:tav>
                                      </p:tavLst>
                                    </p:anim>
                                    <p:anim calcmode="lin" valueType="num">
                                      <p:cBhvr>
                                        <p:cTn id="27" dur="2000" fill="hold"/>
                                        <p:tgtEl>
                                          <p:spTgt spid="11"/>
                                        </p:tgtEl>
                                        <p:attrNameLst>
                                          <p:attrName>ppt_h</p:attrName>
                                        </p:attrNameLst>
                                      </p:cBhvr>
                                      <p:tavLst>
                                        <p:tav tm="0">
                                          <p:val>
                                            <p:strVal val="(6*min(max(#ppt_w*#ppt_h,.3),1)-7.4)/-.7*#ppt_h"/>
                                          </p:val>
                                        </p:tav>
                                        <p:tav tm="100000">
                                          <p:val>
                                            <p:strVal val="#ppt_h"/>
                                          </p:val>
                                        </p:tav>
                                      </p:tavLst>
                                    </p:anim>
                                    <p:anim calcmode="lin" valueType="num">
                                      <p:cBhvr>
                                        <p:cTn id="28" dur="2000" fill="hold"/>
                                        <p:tgtEl>
                                          <p:spTgt spid="11"/>
                                        </p:tgtEl>
                                        <p:attrNameLst>
                                          <p:attrName>ppt_x</p:attrName>
                                        </p:attrNameLst>
                                      </p:cBhvr>
                                      <p:tavLst>
                                        <p:tav tm="0">
                                          <p:val>
                                            <p:fltVal val="0.5"/>
                                          </p:val>
                                        </p:tav>
                                        <p:tav tm="100000">
                                          <p:val>
                                            <p:strVal val="#ppt_x"/>
                                          </p:val>
                                        </p:tav>
                                      </p:tavLst>
                                    </p:anim>
                                    <p:anim calcmode="lin" valueType="num">
                                      <p:cBhvr>
                                        <p:cTn id="29" dur="20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0" fill="hold">
                            <p:stCondLst>
                              <p:cond delay="4000"/>
                            </p:stCondLst>
                            <p:childTnLst>
                              <p:par>
                                <p:cTn id="31" presetID="1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slide(fromLeft)">
                                      <p:cBhvr>
                                        <p:cTn id="33" dur="2000"/>
                                        <p:tgtEl>
                                          <p:spTgt spid="8"/>
                                        </p:tgtEl>
                                      </p:cBhvr>
                                    </p:animEffect>
                                  </p:childTnLst>
                                </p:cTn>
                              </p:par>
                              <p:par>
                                <p:cTn id="34" presetID="12" presetClass="entr" presetSubtype="8"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slide(fromLeft)">
                                      <p:cBhvr>
                                        <p:cTn id="36"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descr="C:\Documents and Settings\Полонская.TBC\Рабочий стол\0_94459_8c87cc2a_L[1].jpg"/>
          <p:cNvPicPr>
            <a:picLocks noChangeAspect="1" noChangeArrowheads="1"/>
          </p:cNvPicPr>
          <p:nvPr/>
        </p:nvPicPr>
        <p:blipFill>
          <a:blip r:embed="rId2" cstate="print"/>
          <a:srcRect/>
          <a:stretch>
            <a:fillRect/>
          </a:stretch>
        </p:blipFill>
        <p:spPr bwMode="auto">
          <a:xfrm>
            <a:off x="-57693" y="0"/>
            <a:ext cx="9201693" cy="6858000"/>
          </a:xfrm>
          <a:prstGeom prst="rect">
            <a:avLst/>
          </a:prstGeom>
          <a:noFill/>
        </p:spPr>
      </p:pic>
      <p:pic>
        <p:nvPicPr>
          <p:cNvPr id="6" name="Picture 6" descr="http://pood2.rahvaraamat.ee/Content/ProductImages/product_4/00/V063000.jpg">
            <a:hlinkClick r:id="rId3"/>
          </p:cNvPr>
          <p:cNvPicPr>
            <a:picLocks noChangeAspect="1" noChangeArrowheads="1"/>
          </p:cNvPicPr>
          <p:nvPr/>
        </p:nvPicPr>
        <p:blipFill>
          <a:blip r:embed="rId4" cstate="email"/>
          <a:srcRect/>
          <a:stretch>
            <a:fillRect/>
          </a:stretch>
        </p:blipFill>
        <p:spPr bwMode="auto">
          <a:xfrm rot="711428">
            <a:off x="6728447" y="1754320"/>
            <a:ext cx="1451960" cy="2216558"/>
          </a:xfrm>
          <a:prstGeom prst="rect">
            <a:avLst/>
          </a:prstGeom>
          <a:noFill/>
        </p:spPr>
      </p:pic>
      <p:sp>
        <p:nvSpPr>
          <p:cNvPr id="7" name="Прямоугольник 6"/>
          <p:cNvSpPr/>
          <p:nvPr/>
        </p:nvSpPr>
        <p:spPr>
          <a:xfrm>
            <a:off x="3203848" y="1412776"/>
            <a:ext cx="3600400" cy="2585323"/>
          </a:xfrm>
          <a:prstGeom prst="rect">
            <a:avLst/>
          </a:prstGeom>
        </p:spPr>
        <p:txBody>
          <a:bodyPr wrap="square">
            <a:spAutoFit/>
          </a:bodyPr>
          <a:lstStyle/>
          <a:p>
            <a:r>
              <a:rPr lang="ru-RU" dirty="0" smtClean="0"/>
              <a:t>Всероссийскую известность ему принесли расследования так называемых резонансных дел: ограбление ризницы Успенского собора Кремля,  дело фальшивомонетчиков, убийство девяти человек в </a:t>
            </a:r>
            <a:r>
              <a:rPr lang="ru-RU" dirty="0" err="1" smtClean="0"/>
              <a:t>Ипатьевском</a:t>
            </a:r>
            <a:r>
              <a:rPr lang="ru-RU" dirty="0" smtClean="0"/>
              <a:t> переулке Москвы, убийство</a:t>
            </a:r>
          </a:p>
          <a:p>
            <a:r>
              <a:rPr lang="ru-RU" dirty="0" smtClean="0"/>
              <a:t> Г. Распутина в Петрограде и др. </a:t>
            </a:r>
            <a:endParaRPr lang="ru-RU" dirty="0"/>
          </a:p>
        </p:txBody>
      </p:sp>
      <p:pic>
        <p:nvPicPr>
          <p:cNvPr id="8" name="Picture 2" descr="http://s009.radikal.ru/i307/1109/2a/5042c293e7a7.jpg"/>
          <p:cNvPicPr>
            <a:picLocks noChangeAspect="1" noChangeArrowheads="1"/>
          </p:cNvPicPr>
          <p:nvPr/>
        </p:nvPicPr>
        <p:blipFill>
          <a:blip r:embed="rId5" cstate="email"/>
          <a:srcRect/>
          <a:stretch>
            <a:fillRect/>
          </a:stretch>
        </p:blipFill>
        <p:spPr bwMode="auto">
          <a:xfrm>
            <a:off x="611560" y="1268760"/>
            <a:ext cx="2543613" cy="3249326"/>
          </a:xfrm>
          <a:prstGeom prst="rect">
            <a:avLst/>
          </a:prstGeom>
          <a:ln>
            <a:noFill/>
          </a:ln>
          <a:effectLst>
            <a:softEdge rad="112500"/>
          </a:effectLst>
        </p:spPr>
      </p:pic>
      <p:sp>
        <p:nvSpPr>
          <p:cNvPr id="9" name="Скругленный прямоугольник 8"/>
          <p:cNvSpPr/>
          <p:nvPr/>
        </p:nvSpPr>
        <p:spPr>
          <a:xfrm>
            <a:off x="539552" y="4581128"/>
            <a:ext cx="2664296" cy="16561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400" dirty="0" smtClean="0"/>
              <a:t>Начальник Санкт-Петербургской сыскной полиции В.Г. Филиппов</a:t>
            </a:r>
            <a:br>
              <a:rPr lang="ru-RU" sz="1400" dirty="0" smtClean="0"/>
            </a:br>
            <a:r>
              <a:rPr lang="ru-RU" sz="1400" dirty="0" smtClean="0"/>
              <a:t>и начальник Московской сыскной полиции А.Ф. </a:t>
            </a:r>
            <a:r>
              <a:rPr lang="ru-RU" sz="1400" dirty="0" err="1" smtClean="0"/>
              <a:t>Кошко</a:t>
            </a:r>
            <a:r>
              <a:rPr lang="ru-RU" sz="1400" dirty="0" smtClean="0"/>
              <a:t> (справа</a:t>
            </a:r>
            <a:r>
              <a:rPr lang="ru-RU" dirty="0" smtClean="0"/>
              <a:t>)</a:t>
            </a:r>
          </a:p>
        </p:txBody>
      </p:sp>
      <p:sp>
        <p:nvSpPr>
          <p:cNvPr id="10" name="Скругленный прямоугольник 9"/>
          <p:cNvSpPr/>
          <p:nvPr/>
        </p:nvSpPr>
        <p:spPr>
          <a:xfrm>
            <a:off x="611560" y="332656"/>
            <a:ext cx="7786688" cy="648071"/>
          </a:xfrm>
          <a:prstGeom prst="round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dirty="0">
                <a:solidFill>
                  <a:schemeClr val="bg1"/>
                </a:solidFill>
              </a:rPr>
              <a:t>А.Ф. </a:t>
            </a:r>
            <a:r>
              <a:rPr lang="ru-RU" sz="2400" dirty="0" err="1">
                <a:solidFill>
                  <a:schemeClr val="bg1"/>
                </a:solidFill>
              </a:rPr>
              <a:t>Кошко</a:t>
            </a:r>
            <a:r>
              <a:rPr lang="ru-RU" sz="2400" dirty="0">
                <a:solidFill>
                  <a:schemeClr val="bg1"/>
                </a:solidFill>
              </a:rPr>
              <a:t> не представлял себя без </a:t>
            </a:r>
            <a:r>
              <a:rPr lang="ru-RU" sz="2400" dirty="0" smtClean="0">
                <a:solidFill>
                  <a:schemeClr val="bg1"/>
                </a:solidFill>
              </a:rPr>
              <a:t>полиции</a:t>
            </a:r>
            <a:endParaRPr lang="ru-RU" sz="2400" dirty="0"/>
          </a:p>
        </p:txBody>
      </p:sp>
      <p:sp>
        <p:nvSpPr>
          <p:cNvPr id="11" name="Прямоугольник 10"/>
          <p:cNvSpPr/>
          <p:nvPr/>
        </p:nvSpPr>
        <p:spPr>
          <a:xfrm>
            <a:off x="3491880" y="4437112"/>
            <a:ext cx="5256584" cy="20162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endParaRPr lang="ru-RU" sz="1400" dirty="0" smtClean="0">
              <a:solidFill>
                <a:schemeClr val="tx1"/>
              </a:solidFill>
              <a:latin typeface="+mj-lt"/>
              <a:ea typeface="Times New Roman" pitchFamily="18" charset="0"/>
            </a:endParaRPr>
          </a:p>
          <a:p>
            <a:pPr indent="457200" algn="just" fontAlgn="base">
              <a:spcBef>
                <a:spcPct val="0"/>
              </a:spcBef>
              <a:spcAft>
                <a:spcPct val="0"/>
              </a:spcAft>
            </a:pPr>
            <a:r>
              <a:rPr lang="ru-RU" sz="1400" dirty="0" smtClean="0">
                <a:solidFill>
                  <a:schemeClr val="tx1"/>
                </a:solidFill>
                <a:latin typeface="+mj-lt"/>
                <a:ea typeface="Times New Roman" pitchFamily="18" charset="0"/>
              </a:rPr>
              <a:t>Криминалистика : [учебник для вузов] / под ред. А. Филиппова. – М. : Высшее образование, 2008. – 441 с. – (Основы наук). </a:t>
            </a:r>
          </a:p>
          <a:p>
            <a:pPr indent="457200" algn="just" fontAlgn="base">
              <a:spcBef>
                <a:spcPct val="0"/>
              </a:spcBef>
              <a:spcAft>
                <a:spcPct val="0"/>
              </a:spcAft>
            </a:pPr>
            <a:r>
              <a:rPr lang="ru-RU" sz="1400" dirty="0" smtClean="0">
                <a:latin typeface="+mj-lt"/>
              </a:rPr>
              <a:t>Учебник раскрывает предмет, структуру, задачи и методы криминалистики. Даются основы криминалистической техники, криминалистической тактики и методики расследования отдельных видов преступлений с учетом современных научных позиций.</a:t>
            </a:r>
            <a:endParaRPr lang="ru-RU" sz="1400" dirty="0" smtClean="0">
              <a:solidFill>
                <a:schemeClr val="tx1"/>
              </a:solidFill>
              <a:latin typeface="+mj-lt"/>
            </a:endParaRPr>
          </a:p>
          <a:p>
            <a:pPr lvl="0" eaLnBrk="0" fontAlgn="base" hangingPunct="0">
              <a:spcBef>
                <a:spcPct val="0"/>
              </a:spcBef>
              <a:spcAft>
                <a:spcPct val="0"/>
              </a:spcAft>
            </a:pPr>
            <a:endParaRPr lang="ru-RU" sz="2400" dirty="0" smtClean="0">
              <a:solidFill>
                <a:schemeClr val="tx1"/>
              </a:solidFill>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1" nodeType="afterEffect">
                                  <p:stCondLst>
                                    <p:cond delay="0"/>
                                  </p:stCondLst>
                                  <p:iterate type="lt">
                                    <p:tmPct val="0"/>
                                  </p:iterate>
                                  <p:childTnLst>
                                    <p:set>
                                      <p:cBhvr>
                                        <p:cTn id="6" dur="1" fill="hold">
                                          <p:stCondLst>
                                            <p:cond delay="0"/>
                                          </p:stCondLst>
                                        </p:cTn>
                                        <p:tgtEl>
                                          <p:spTgt spid="10"/>
                                        </p:tgtEl>
                                        <p:attrNameLst>
                                          <p:attrName>style.visibility</p:attrName>
                                        </p:attrNameLst>
                                      </p:cBhvr>
                                      <p:to>
                                        <p:strVal val="visible"/>
                                      </p:to>
                                    </p:set>
                                    <p:animEffect transition="in" filter="slide(fromRight)">
                                      <p:cBhvr>
                                        <p:cTn id="7" dur="2000"/>
                                        <p:tgtEl>
                                          <p:spTgt spid="10"/>
                                        </p:tgtEl>
                                      </p:cBhvr>
                                    </p:animEffect>
                                  </p:childTnLst>
                                </p:cTn>
                              </p:par>
                              <p:par>
                                <p:cTn id="8" presetID="1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slide(fromBottom)">
                                      <p:cBhvr>
                                        <p:cTn id="10" dur="2000"/>
                                        <p:tgtEl>
                                          <p:spTgt spid="8"/>
                                        </p:tgtEl>
                                      </p:cBhvr>
                                    </p:animEffect>
                                  </p:childTnLst>
                                </p:cTn>
                              </p:par>
                              <p:par>
                                <p:cTn id="11" presetID="12" presetClass="entr" presetSubtype="4"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slide(fromBottom)">
                                      <p:cBhvr>
                                        <p:cTn id="13" dur="2000"/>
                                        <p:tgtEl>
                                          <p:spTgt spid="9"/>
                                        </p:tgtEl>
                                      </p:cBhvr>
                                    </p:animEffect>
                                  </p:childTnLst>
                                </p:cTn>
                              </p:par>
                              <p:par>
                                <p:cTn id="14" presetID="12" presetClass="entr" presetSubtype="4"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slide(fromBottom)">
                                      <p:cBhvr>
                                        <p:cTn id="16" dur="2000"/>
                                        <p:tgtEl>
                                          <p:spTgt spid="7"/>
                                        </p:tgtEl>
                                      </p:cBhvr>
                                    </p:animEffect>
                                  </p:childTnLst>
                                </p:cTn>
                              </p:par>
                            </p:childTnLst>
                          </p:cTn>
                        </p:par>
                        <p:par>
                          <p:cTn id="17" fill="hold">
                            <p:stCondLst>
                              <p:cond delay="2000"/>
                            </p:stCondLst>
                            <p:childTnLst>
                              <p:par>
                                <p:cTn id="18" presetID="23" presetClass="entr" presetSubtype="16"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2000" fill="hold"/>
                                        <p:tgtEl>
                                          <p:spTgt spid="6"/>
                                        </p:tgtEl>
                                        <p:attrNameLst>
                                          <p:attrName>ppt_w</p:attrName>
                                        </p:attrNameLst>
                                      </p:cBhvr>
                                      <p:tavLst>
                                        <p:tav tm="0">
                                          <p:val>
                                            <p:fltVal val="0"/>
                                          </p:val>
                                        </p:tav>
                                        <p:tav tm="100000">
                                          <p:val>
                                            <p:strVal val="#ppt_w"/>
                                          </p:val>
                                        </p:tav>
                                      </p:tavLst>
                                    </p:anim>
                                    <p:anim calcmode="lin" valueType="num">
                                      <p:cBhvr>
                                        <p:cTn id="21" dur="2000" fill="hold"/>
                                        <p:tgtEl>
                                          <p:spTgt spid="6"/>
                                        </p:tgtEl>
                                        <p:attrNameLst>
                                          <p:attrName>ppt_h</p:attrName>
                                        </p:attrNameLst>
                                      </p:cBhvr>
                                      <p:tavLst>
                                        <p:tav tm="0">
                                          <p:val>
                                            <p:fltVal val="0"/>
                                          </p:val>
                                        </p:tav>
                                        <p:tav tm="100000">
                                          <p:val>
                                            <p:strVal val="#ppt_h"/>
                                          </p:val>
                                        </p:tav>
                                      </p:tavLst>
                                    </p:anim>
                                  </p:childTnLst>
                                </p:cTn>
                              </p:par>
                              <p:par>
                                <p:cTn id="22" presetID="23" presetClass="entr" presetSubtype="16"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2000" fill="hold"/>
                                        <p:tgtEl>
                                          <p:spTgt spid="11"/>
                                        </p:tgtEl>
                                        <p:attrNameLst>
                                          <p:attrName>ppt_w</p:attrName>
                                        </p:attrNameLst>
                                      </p:cBhvr>
                                      <p:tavLst>
                                        <p:tav tm="0">
                                          <p:val>
                                            <p:fltVal val="0"/>
                                          </p:val>
                                        </p:tav>
                                        <p:tav tm="100000">
                                          <p:val>
                                            <p:strVal val="#ppt_w"/>
                                          </p:val>
                                        </p:tav>
                                      </p:tavLst>
                                    </p:anim>
                                    <p:anim calcmode="lin" valueType="num">
                                      <p:cBhvr>
                                        <p:cTn id="25" dur="20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1"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C:\Documents and Settings\Полонская.TBC\Рабочий стол\0_94459_8c87cc2a_L[1].jpg"/>
          <p:cNvPicPr>
            <a:picLocks noChangeAspect="1" noChangeArrowheads="1"/>
          </p:cNvPicPr>
          <p:nvPr/>
        </p:nvPicPr>
        <p:blipFill>
          <a:blip r:embed="rId2" cstate="print"/>
          <a:srcRect/>
          <a:stretch>
            <a:fillRect/>
          </a:stretch>
        </p:blipFill>
        <p:spPr bwMode="auto">
          <a:xfrm>
            <a:off x="-57693" y="0"/>
            <a:ext cx="9201693" cy="6858000"/>
          </a:xfrm>
          <a:prstGeom prst="rect">
            <a:avLst/>
          </a:prstGeom>
          <a:noFill/>
        </p:spPr>
      </p:pic>
      <p:sp>
        <p:nvSpPr>
          <p:cNvPr id="6" name="Заголовок 5"/>
          <p:cNvSpPr>
            <a:spLocks noGrp="1"/>
          </p:cNvSpPr>
          <p:nvPr>
            <p:ph type="title"/>
          </p:nvPr>
        </p:nvSpPr>
        <p:spPr>
          <a:xfrm>
            <a:off x="611560" y="188640"/>
            <a:ext cx="8013576" cy="864096"/>
          </a:xfrm>
          <a:prstGeom prst="roundRect">
            <a:avLst/>
          </a:prstGeom>
          <a:solidFill>
            <a:srgbClr val="993366"/>
          </a:solidFill>
        </p:spPr>
        <p:style>
          <a:lnRef idx="0">
            <a:schemeClr val="accent2"/>
          </a:lnRef>
          <a:fillRef idx="3">
            <a:schemeClr val="accent2"/>
          </a:fillRef>
          <a:effectRef idx="3">
            <a:schemeClr val="accent2"/>
          </a:effectRef>
          <a:fontRef idx="minor">
            <a:schemeClr val="lt1"/>
          </a:fontRef>
        </p:style>
        <p:txBody>
          <a:bodyPr anchor="ctr">
            <a:normAutofit fontScale="90000"/>
          </a:bodyPr>
          <a:lstStyle/>
          <a:p>
            <a:pPr algn="ctr" fontAlgn="auto">
              <a:spcBef>
                <a:spcPts val="0"/>
              </a:spcBef>
              <a:spcAft>
                <a:spcPts val="0"/>
              </a:spcAft>
              <a:defRPr/>
            </a:pPr>
            <a:r>
              <a:rPr lang="ru-RU" sz="2400" dirty="0">
                <a:solidFill>
                  <a:schemeClr val="bg1"/>
                </a:solidFill>
                <a:hlinkClick r:id="rId3"/>
              </a:rPr>
              <a:t>Владимир Данилович </a:t>
            </a:r>
            <a:r>
              <a:rPr lang="ru-RU" sz="2400" dirty="0" err="1">
                <a:solidFill>
                  <a:schemeClr val="bg1"/>
                </a:solidFill>
                <a:hlinkClick r:id="rId3"/>
              </a:rPr>
              <a:t>Спасович</a:t>
            </a:r>
            <a:r>
              <a:rPr lang="ru-RU" sz="2400" dirty="0">
                <a:solidFill>
                  <a:schemeClr val="bg1"/>
                </a:solidFill>
                <a:hlinkClick r:id="rId3"/>
              </a:rPr>
              <a:t> </a:t>
            </a:r>
            <a:r>
              <a:rPr lang="ru-RU" sz="2400" dirty="0" smtClean="0">
                <a:solidFill>
                  <a:schemeClr val="bg1"/>
                </a:solidFill>
              </a:rPr>
              <a:t> (</a:t>
            </a:r>
            <a:r>
              <a:rPr lang="ru-RU" sz="2400" dirty="0">
                <a:solidFill>
                  <a:schemeClr val="bg1"/>
                </a:solidFill>
              </a:rPr>
              <a:t>1829–1907) -   </a:t>
            </a:r>
            <a:br>
              <a:rPr lang="ru-RU" sz="2400" dirty="0">
                <a:solidFill>
                  <a:schemeClr val="bg1"/>
                </a:solidFill>
              </a:rPr>
            </a:br>
            <a:r>
              <a:rPr lang="ru-RU" sz="2400" dirty="0" smtClean="0">
                <a:solidFill>
                  <a:schemeClr val="bg1"/>
                </a:solidFill>
              </a:rPr>
              <a:t>«КОРОЛЬ РУССКОЙ АДВОКАТУРЫ»</a:t>
            </a:r>
            <a:endParaRPr lang="ru-RU" sz="2400" dirty="0">
              <a:solidFill>
                <a:schemeClr val="bg1"/>
              </a:solidFill>
            </a:endParaRPr>
          </a:p>
        </p:txBody>
      </p:sp>
      <p:sp>
        <p:nvSpPr>
          <p:cNvPr id="9" name="Блок-схема: сохраненные данные 8"/>
          <p:cNvSpPr/>
          <p:nvPr/>
        </p:nvSpPr>
        <p:spPr>
          <a:xfrm flipH="1">
            <a:off x="4499992" y="1556792"/>
            <a:ext cx="4071937" cy="4929188"/>
          </a:xfrm>
          <a:prstGeom prst="flowChartOnlineStorage">
            <a:avLst/>
          </a:prstGeom>
          <a:solidFill>
            <a:srgbClr val="9933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ru-RU" sz="2000" dirty="0"/>
              <a:t>«Мы до известной степени рыцари слова живого, свободного, более свободного ныне, чем в печати; слова, которого не угомонят самые рьяные свирепые председатели, потому что пока председатель обдумает вас остановить, уже слово ускакало за три версты </a:t>
            </a:r>
            <a:r>
              <a:rPr lang="ru-RU" sz="2000" dirty="0" smtClean="0"/>
              <a:t>вперед, </a:t>
            </a:r>
            <a:r>
              <a:rPr lang="ru-RU" sz="2000" dirty="0"/>
              <a:t>и его не вернуть».</a:t>
            </a:r>
          </a:p>
          <a:p>
            <a:pPr algn="r" fontAlgn="auto">
              <a:spcBef>
                <a:spcPts val="0"/>
              </a:spcBef>
              <a:spcAft>
                <a:spcPts val="0"/>
              </a:spcAft>
              <a:defRPr/>
            </a:pPr>
            <a:r>
              <a:rPr lang="ru-RU" sz="2000" dirty="0"/>
              <a:t>В.Д. </a:t>
            </a:r>
            <a:r>
              <a:rPr lang="ru-RU" sz="2000" dirty="0" err="1"/>
              <a:t>Спасович</a:t>
            </a:r>
            <a:endParaRPr lang="ru-RU" sz="2000" dirty="0"/>
          </a:p>
        </p:txBody>
      </p:sp>
      <p:pic>
        <p:nvPicPr>
          <p:cNvPr id="10" name="Picture 10" descr="http://ruslit.com.ua/authors/spasovich_vd.jpg"/>
          <p:cNvPicPr>
            <a:picLocks noChangeAspect="1" noChangeArrowheads="1"/>
          </p:cNvPicPr>
          <p:nvPr/>
        </p:nvPicPr>
        <p:blipFill>
          <a:blip r:embed="rId4" cstate="email"/>
          <a:srcRect/>
          <a:stretch>
            <a:fillRect/>
          </a:stretch>
        </p:blipFill>
        <p:spPr bwMode="auto">
          <a:xfrm>
            <a:off x="899592" y="1844824"/>
            <a:ext cx="2886811" cy="4073723"/>
          </a:xfrm>
          <a:prstGeom prst="rect">
            <a:avLst/>
          </a:prstGeom>
          <a:ln w="228600" cap="sq" cmpd="thickThin">
            <a:solidFill>
              <a:srgbClr val="993366"/>
            </a:solidFill>
            <a:prstDash val="solid"/>
            <a:miter lim="800000"/>
          </a:ln>
          <a:effectLst>
            <a:innerShdw blurRad="76200">
              <a:srgbClr val="000000"/>
            </a:inn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strVal val="#ppt_w*0.70"/>
                                          </p:val>
                                        </p:tav>
                                        <p:tav tm="100000">
                                          <p:val>
                                            <p:strVal val="#ppt_w"/>
                                          </p:val>
                                        </p:tav>
                                      </p:tavLst>
                                    </p:anim>
                                    <p:anim calcmode="lin" valueType="num">
                                      <p:cBhvr>
                                        <p:cTn id="8" dur="2000" fill="hold"/>
                                        <p:tgtEl>
                                          <p:spTgt spid="6"/>
                                        </p:tgtEl>
                                        <p:attrNameLst>
                                          <p:attrName>ppt_h</p:attrName>
                                        </p:attrNameLst>
                                      </p:cBhvr>
                                      <p:tavLst>
                                        <p:tav tm="0">
                                          <p:val>
                                            <p:strVal val="#ppt_h"/>
                                          </p:val>
                                        </p:tav>
                                        <p:tav tm="100000">
                                          <p:val>
                                            <p:strVal val="#ppt_h"/>
                                          </p:val>
                                        </p:tav>
                                      </p:tavLst>
                                    </p:anim>
                                    <p:animEffect transition="in" filter="fade">
                                      <p:cBhvr>
                                        <p:cTn id="9" dur="2000"/>
                                        <p:tgtEl>
                                          <p:spTgt spid="6"/>
                                        </p:tgtEl>
                                      </p:cBhvr>
                                    </p:animEffect>
                                  </p:childTnLst>
                                </p:cTn>
                              </p:par>
                              <p:par>
                                <p:cTn id="10" presetID="51"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770" decel="100000"/>
                                        <p:tgtEl>
                                          <p:spTgt spid="9"/>
                                        </p:tgtEl>
                                      </p:cBhvr>
                                    </p:animEffect>
                                    <p:animScale>
                                      <p:cBhvr>
                                        <p:cTn id="13" dur="770" decel="100000"/>
                                        <p:tgtEl>
                                          <p:spTgt spid="9"/>
                                        </p:tgtEl>
                                      </p:cBhvr>
                                      <p:from x="10000" y="10000"/>
                                      <p:to x="200000" y="450000"/>
                                    </p:animScale>
                                    <p:animScale>
                                      <p:cBhvr>
                                        <p:cTn id="14" dur="1230" accel="100000" fill="hold">
                                          <p:stCondLst>
                                            <p:cond delay="770"/>
                                          </p:stCondLst>
                                        </p:cTn>
                                        <p:tgtEl>
                                          <p:spTgt spid="9"/>
                                        </p:tgtEl>
                                      </p:cBhvr>
                                      <p:from x="200000" y="450000"/>
                                      <p:to x="100000" y="100000"/>
                                    </p:animScale>
                                    <p:set>
                                      <p:cBhvr>
                                        <p:cTn id="15" dur="770" fill="hold"/>
                                        <p:tgtEl>
                                          <p:spTgt spid="9"/>
                                        </p:tgtEl>
                                        <p:attrNameLst>
                                          <p:attrName>ppt_x</p:attrName>
                                        </p:attrNameLst>
                                      </p:cBhvr>
                                      <p:to>
                                        <p:strVal val="(0.5)"/>
                                      </p:to>
                                    </p:set>
                                    <p:anim from="(0.5)" to="(#ppt_x)" calcmode="lin" valueType="num">
                                      <p:cBhvr>
                                        <p:cTn id="16" dur="1230" accel="100000" fill="hold">
                                          <p:stCondLst>
                                            <p:cond delay="770"/>
                                          </p:stCondLst>
                                        </p:cTn>
                                        <p:tgtEl>
                                          <p:spTgt spid="9"/>
                                        </p:tgtEl>
                                        <p:attrNameLst>
                                          <p:attrName>ppt_x</p:attrName>
                                        </p:attrNameLst>
                                      </p:cBhvr>
                                    </p:anim>
                                    <p:set>
                                      <p:cBhvr>
                                        <p:cTn id="17" dur="770" fill="hold"/>
                                        <p:tgtEl>
                                          <p:spTgt spid="9"/>
                                        </p:tgtEl>
                                        <p:attrNameLst>
                                          <p:attrName>ppt_y</p:attrName>
                                        </p:attrNameLst>
                                      </p:cBhvr>
                                      <p:to>
                                        <p:strVal val="(#ppt_y+0.4)"/>
                                      </p:to>
                                    </p:set>
                                    <p:anim from="(#ppt_y+0.4)" to="(#ppt_y)" calcmode="lin" valueType="num">
                                      <p:cBhvr>
                                        <p:cTn id="18" dur="1230" accel="100000" fill="hold">
                                          <p:stCondLst>
                                            <p:cond delay="770"/>
                                          </p:stCondLst>
                                        </p:cTn>
                                        <p:tgtEl>
                                          <p:spTgt spid="9"/>
                                        </p:tgtEl>
                                        <p:attrNameLst>
                                          <p:attrName>ppt_y</p:attrName>
                                        </p:attrNameLst>
                                      </p:cBhvr>
                                    </p:anim>
                                  </p:childTnLst>
                                </p:cTn>
                              </p:par>
                            </p:childTnLst>
                          </p:cTn>
                        </p:par>
                        <p:par>
                          <p:cTn id="19" fill="hold">
                            <p:stCondLst>
                              <p:cond delay="2000"/>
                            </p:stCondLst>
                            <p:childTnLst>
                              <p:par>
                                <p:cTn id="20" presetID="51" presetClass="entr" presetSubtype="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770" decel="100000"/>
                                        <p:tgtEl>
                                          <p:spTgt spid="10"/>
                                        </p:tgtEl>
                                      </p:cBhvr>
                                    </p:animEffect>
                                    <p:animScale>
                                      <p:cBhvr>
                                        <p:cTn id="23" dur="770" decel="100000"/>
                                        <p:tgtEl>
                                          <p:spTgt spid="10"/>
                                        </p:tgtEl>
                                      </p:cBhvr>
                                      <p:from x="10000" y="10000"/>
                                      <p:to x="200000" y="450000"/>
                                    </p:animScale>
                                    <p:animScale>
                                      <p:cBhvr>
                                        <p:cTn id="24" dur="1230" accel="100000" fill="hold">
                                          <p:stCondLst>
                                            <p:cond delay="770"/>
                                          </p:stCondLst>
                                        </p:cTn>
                                        <p:tgtEl>
                                          <p:spTgt spid="10"/>
                                        </p:tgtEl>
                                      </p:cBhvr>
                                      <p:from x="200000" y="450000"/>
                                      <p:to x="100000" y="100000"/>
                                    </p:animScale>
                                    <p:set>
                                      <p:cBhvr>
                                        <p:cTn id="25" dur="770" fill="hold"/>
                                        <p:tgtEl>
                                          <p:spTgt spid="10"/>
                                        </p:tgtEl>
                                        <p:attrNameLst>
                                          <p:attrName>ppt_x</p:attrName>
                                        </p:attrNameLst>
                                      </p:cBhvr>
                                      <p:to>
                                        <p:strVal val="(0.5)"/>
                                      </p:to>
                                    </p:set>
                                    <p:anim from="(0.5)" to="(#ppt_x)" calcmode="lin" valueType="num">
                                      <p:cBhvr>
                                        <p:cTn id="26" dur="1230" accel="100000" fill="hold">
                                          <p:stCondLst>
                                            <p:cond delay="770"/>
                                          </p:stCondLst>
                                        </p:cTn>
                                        <p:tgtEl>
                                          <p:spTgt spid="10"/>
                                        </p:tgtEl>
                                        <p:attrNameLst>
                                          <p:attrName>ppt_x</p:attrName>
                                        </p:attrNameLst>
                                      </p:cBhvr>
                                    </p:anim>
                                    <p:set>
                                      <p:cBhvr>
                                        <p:cTn id="27" dur="770" fill="hold"/>
                                        <p:tgtEl>
                                          <p:spTgt spid="10"/>
                                        </p:tgtEl>
                                        <p:attrNameLst>
                                          <p:attrName>ppt_y</p:attrName>
                                        </p:attrNameLst>
                                      </p:cBhvr>
                                      <p:to>
                                        <p:strVal val="(#ppt_y+0.4)"/>
                                      </p:to>
                                    </p:set>
                                    <p:anim from="(#ppt_y+0.4)" to="(#ppt_y)" calcmode="lin" valueType="num">
                                      <p:cBhvr>
                                        <p:cTn id="28" dur="1230" accel="100000" fill="hold">
                                          <p:stCondLst>
                                            <p:cond delay="770"/>
                                          </p:stCondLst>
                                        </p:cTn>
                                        <p:tgtEl>
                                          <p:spTgt spid="10"/>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descr="C:\Documents and Settings\Полонская.TBC\Рабочий стол\0_94459_8c87cc2a_L[1].jpg"/>
          <p:cNvPicPr>
            <a:picLocks noChangeAspect="1" noChangeArrowheads="1"/>
          </p:cNvPicPr>
          <p:nvPr/>
        </p:nvPicPr>
        <p:blipFill>
          <a:blip r:embed="rId2" cstate="print"/>
          <a:srcRect/>
          <a:stretch>
            <a:fillRect/>
          </a:stretch>
        </p:blipFill>
        <p:spPr bwMode="auto">
          <a:xfrm>
            <a:off x="-27579" y="0"/>
            <a:ext cx="9201693" cy="6858000"/>
          </a:xfrm>
          <a:prstGeom prst="rect">
            <a:avLst/>
          </a:prstGeom>
          <a:noFill/>
        </p:spPr>
      </p:pic>
      <p:sp>
        <p:nvSpPr>
          <p:cNvPr id="8" name="Скругленный прямоугольник 7"/>
          <p:cNvSpPr/>
          <p:nvPr/>
        </p:nvSpPr>
        <p:spPr>
          <a:xfrm>
            <a:off x="1331640" y="332656"/>
            <a:ext cx="6768752" cy="6120680"/>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pPr indent="457200" algn="just"/>
            <a:r>
              <a:rPr lang="ru-RU" dirty="0" smtClean="0"/>
              <a:t>Сейчас понятие «юрист» объединяет всех людей, занимающихся разнородной профессиональной юридической деятельностью — судей, следователей, прокуроров, нотариусов, юрисконсультов, адвокатов. Предлагаемая виртуальная выставка перенесет вас в мир русской юриспруденции  </a:t>
            </a:r>
            <a:r>
              <a:rPr lang="en-US" dirty="0" smtClean="0"/>
              <a:t>XIX-XX </a:t>
            </a:r>
            <a:r>
              <a:rPr lang="ru-RU" dirty="0" smtClean="0"/>
              <a:t>века и познакомит с самыми яркими юристами этого периода.</a:t>
            </a:r>
          </a:p>
          <a:p>
            <a:endParaRPr lang="ru-RU" dirty="0" smtClean="0"/>
          </a:p>
          <a:p>
            <a:r>
              <a:rPr lang="ru-RU" dirty="0" smtClean="0"/>
              <a:t> На выставке </a:t>
            </a:r>
            <a:r>
              <a:rPr lang="ru-RU" b="1" dirty="0" smtClean="0">
                <a:solidFill>
                  <a:srgbClr val="FFFF00"/>
                </a:solidFill>
              </a:rPr>
              <a:t>«Лоцманы между рифами законов» </a:t>
            </a:r>
            <a:r>
              <a:rPr lang="ru-RU" dirty="0" smtClean="0"/>
              <a:t>представлены следующие персоналии:</a:t>
            </a:r>
          </a:p>
          <a:p>
            <a:pPr>
              <a:buFontTx/>
              <a:buChar char="-"/>
            </a:pPr>
            <a:r>
              <a:rPr lang="en-US" dirty="0" smtClean="0">
                <a:solidFill>
                  <a:schemeClr val="bg1"/>
                </a:solidFill>
                <a:hlinkClick r:id="rId3" action="ppaction://hlinksldjump"/>
              </a:rPr>
              <a:t> </a:t>
            </a:r>
            <a:r>
              <a:rPr lang="ru-RU" dirty="0" smtClean="0">
                <a:solidFill>
                  <a:srgbClr val="FFFF00"/>
                </a:solidFill>
                <a:hlinkClick r:id="rId3" action="ppaction://hlinksldjump"/>
              </a:rPr>
              <a:t>Кони Анатолий Федорович</a:t>
            </a:r>
            <a:endParaRPr lang="ru-RU" dirty="0" smtClean="0">
              <a:solidFill>
                <a:srgbClr val="FFFF00"/>
              </a:solidFill>
            </a:endParaRPr>
          </a:p>
          <a:p>
            <a:pPr>
              <a:buFontTx/>
              <a:buChar char="-"/>
            </a:pPr>
            <a:r>
              <a:rPr lang="en-US" dirty="0" smtClean="0">
                <a:hlinkClick r:id="rId4" action="ppaction://hlinksldjump"/>
              </a:rPr>
              <a:t> </a:t>
            </a:r>
            <a:r>
              <a:rPr lang="ru-RU" dirty="0" smtClean="0">
                <a:hlinkClick r:id="rId4" action="ppaction://hlinksldjump"/>
              </a:rPr>
              <a:t>Плевако Федор Никифорович</a:t>
            </a:r>
            <a:endParaRPr lang="ru-RU" dirty="0" smtClean="0">
              <a:solidFill>
                <a:srgbClr val="FFFF00"/>
              </a:solidFill>
            </a:endParaRPr>
          </a:p>
          <a:p>
            <a:pPr>
              <a:buFontTx/>
              <a:buChar char="-"/>
            </a:pPr>
            <a:r>
              <a:rPr lang="en-US" dirty="0" smtClean="0">
                <a:solidFill>
                  <a:srgbClr val="F2DCDB"/>
                </a:solidFill>
                <a:hlinkClick r:id="rId5" action="ppaction://hlinksldjump"/>
              </a:rPr>
              <a:t> </a:t>
            </a:r>
            <a:r>
              <a:rPr lang="ru-RU" dirty="0" err="1" smtClean="0">
                <a:solidFill>
                  <a:srgbClr val="F2DCDB"/>
                </a:solidFill>
                <a:hlinkClick r:id="rId5" action="ppaction://hlinksldjump"/>
              </a:rPr>
              <a:t>Кошко</a:t>
            </a:r>
            <a:r>
              <a:rPr lang="ru-RU" dirty="0" smtClean="0">
                <a:solidFill>
                  <a:srgbClr val="F2DCDB"/>
                </a:solidFill>
                <a:hlinkClick r:id="rId5" action="ppaction://hlinksldjump"/>
              </a:rPr>
              <a:t> Аркадий Францевич</a:t>
            </a:r>
            <a:endParaRPr lang="ru-RU" dirty="0" smtClean="0">
              <a:solidFill>
                <a:srgbClr val="F2DCDB"/>
              </a:solidFill>
            </a:endParaRPr>
          </a:p>
          <a:p>
            <a:pPr>
              <a:buFontTx/>
              <a:buChar char="-"/>
            </a:pPr>
            <a:r>
              <a:rPr lang="en-US" dirty="0" smtClean="0">
                <a:solidFill>
                  <a:schemeClr val="bg1"/>
                </a:solidFill>
                <a:hlinkClick r:id="rId6" action="ppaction://hlinksldjump"/>
              </a:rPr>
              <a:t> </a:t>
            </a:r>
            <a:r>
              <a:rPr lang="ru-RU" dirty="0" err="1" smtClean="0">
                <a:solidFill>
                  <a:schemeClr val="bg1"/>
                </a:solidFill>
                <a:hlinkClick r:id="rId6" action="ppaction://hlinksldjump"/>
              </a:rPr>
              <a:t>Спасович</a:t>
            </a:r>
            <a:r>
              <a:rPr lang="ru-RU" dirty="0" smtClean="0">
                <a:solidFill>
                  <a:schemeClr val="bg1"/>
                </a:solidFill>
                <a:hlinkClick r:id="rId6" action="ppaction://hlinksldjump"/>
              </a:rPr>
              <a:t> Владимир Данилович</a:t>
            </a:r>
            <a:endParaRPr lang="ru-RU" b="1" dirty="0" smtClean="0">
              <a:solidFill>
                <a:srgbClr val="FFFF00"/>
              </a:solidFill>
            </a:endParaRPr>
          </a:p>
          <a:p>
            <a:pPr>
              <a:buFontTx/>
              <a:buChar char="-"/>
            </a:pPr>
            <a:r>
              <a:rPr lang="en-US" dirty="0" smtClean="0">
                <a:solidFill>
                  <a:schemeClr val="bg1"/>
                </a:solidFill>
                <a:hlinkClick r:id="rId7" action="ppaction://hlinksldjump"/>
              </a:rPr>
              <a:t> </a:t>
            </a:r>
            <a:r>
              <a:rPr lang="ru-RU" dirty="0" smtClean="0">
                <a:solidFill>
                  <a:schemeClr val="bg1"/>
                </a:solidFill>
                <a:hlinkClick r:id="rId7" action="ppaction://hlinksldjump"/>
              </a:rPr>
              <a:t>Урусов Александр Иванович</a:t>
            </a:r>
            <a:endParaRPr lang="ru-RU" dirty="0" smtClean="0">
              <a:solidFill>
                <a:srgbClr val="FFFF00"/>
              </a:solidFill>
            </a:endParaRPr>
          </a:p>
          <a:p>
            <a:pPr>
              <a:buFontTx/>
              <a:buChar char="-"/>
            </a:pPr>
            <a:r>
              <a:rPr lang="ru-RU" b="1" dirty="0" smtClean="0">
                <a:hlinkClick r:id="rId8" action="ppaction://hlinksldjump"/>
              </a:rPr>
              <a:t> </a:t>
            </a:r>
            <a:r>
              <a:rPr lang="ru-RU" dirty="0" smtClean="0">
                <a:hlinkClick r:id="rId8" action="ppaction://hlinksldjump"/>
              </a:rPr>
              <a:t>Арсеньев Константин Константинович</a:t>
            </a:r>
            <a:endParaRPr lang="ru-RU" dirty="0" smtClean="0">
              <a:solidFill>
                <a:srgbClr val="FFFF00"/>
              </a:solidFill>
            </a:endParaRPr>
          </a:p>
          <a:p>
            <a:pPr>
              <a:buFontTx/>
              <a:buChar char="-"/>
            </a:pPr>
            <a:r>
              <a:rPr lang="en-US" dirty="0" smtClean="0">
                <a:hlinkClick r:id="rId9" action="ppaction://hlinksldjump"/>
              </a:rPr>
              <a:t> </a:t>
            </a:r>
            <a:r>
              <a:rPr lang="ru-RU" dirty="0" smtClean="0">
                <a:hlinkClick r:id="rId9" action="ppaction://hlinksldjump"/>
              </a:rPr>
              <a:t>Андреевский Сергей Аркадьевич</a:t>
            </a:r>
            <a:endParaRPr lang="ru-RU" dirty="0" smtClean="0">
              <a:solidFill>
                <a:srgbClr val="FFFF00"/>
              </a:solidFill>
            </a:endParaRPr>
          </a:p>
          <a:p>
            <a:pPr>
              <a:buFontTx/>
              <a:buChar char="-"/>
            </a:pPr>
            <a:r>
              <a:rPr lang="en-US" dirty="0" smtClean="0">
                <a:solidFill>
                  <a:schemeClr val="bg1"/>
                </a:solidFill>
                <a:hlinkClick r:id="rId10" action="ppaction://hlinksldjump"/>
              </a:rPr>
              <a:t> </a:t>
            </a:r>
            <a:r>
              <a:rPr lang="ru-RU" dirty="0" smtClean="0">
                <a:solidFill>
                  <a:schemeClr val="bg1"/>
                </a:solidFill>
                <a:hlinkClick r:id="rId10" action="ppaction://hlinksldjump"/>
              </a:rPr>
              <a:t>Карабчевский Николай Платонович</a:t>
            </a:r>
            <a:endParaRPr lang="ru-RU" dirty="0" smtClean="0">
              <a:solidFill>
                <a:srgbClr val="FFFF00"/>
              </a:solidFill>
            </a:endParaRPr>
          </a:p>
          <a:p>
            <a:pPr>
              <a:buFontTx/>
              <a:buChar char="-"/>
            </a:pPr>
            <a:r>
              <a:rPr lang="ru-RU" dirty="0" smtClean="0">
                <a:hlinkClick r:id="rId11" action="ppaction://hlinksldjump"/>
              </a:rPr>
              <a:t>Таганцев Николай Степанович</a:t>
            </a:r>
            <a:endParaRPr lang="ru-RU" dirty="0" smtClean="0">
              <a:solidFill>
                <a:srgbClr val="FFFF00"/>
              </a:solidFill>
            </a:endParaRPr>
          </a:p>
          <a:p>
            <a:pPr>
              <a:buFontTx/>
              <a:buChar char="-"/>
            </a:pPr>
            <a:r>
              <a:rPr lang="en-US" dirty="0" smtClean="0">
                <a:solidFill>
                  <a:schemeClr val="bg1"/>
                </a:solidFill>
                <a:hlinkClick r:id="rId12" action="ppaction://hlinksldjump"/>
              </a:rPr>
              <a:t> </a:t>
            </a:r>
            <a:r>
              <a:rPr lang="ru-RU" dirty="0" smtClean="0">
                <a:solidFill>
                  <a:schemeClr val="bg1"/>
                </a:solidFill>
                <a:hlinkClick r:id="rId12" action="ppaction://hlinksldjump"/>
              </a:rPr>
              <a:t>Керенский Александр Федорович</a:t>
            </a:r>
            <a:endParaRPr lang="ru-RU" dirty="0" smtClean="0"/>
          </a:p>
          <a:p>
            <a:pPr>
              <a:buFontTx/>
              <a:buChar char="-"/>
            </a:pPr>
            <a:endParaRPr lang="ru-RU" dirty="0" smtClean="0">
              <a:solidFill>
                <a:schemeClr val="bg1"/>
              </a:solidFill>
            </a:endParaRPr>
          </a:p>
          <a:p>
            <a:pPr>
              <a:buFontTx/>
              <a:buChar char="-"/>
            </a:pPr>
            <a:endParaRPr lang="ru-RU" dirty="0" smtClean="0"/>
          </a:p>
          <a:p>
            <a:pPr>
              <a:buFontTx/>
              <a:buChar char="-"/>
            </a:pPr>
            <a:endParaRPr lang="ru-RU" dirty="0" smtClean="0"/>
          </a:p>
          <a:p>
            <a:endParaRPr lang="ru-RU" dirty="0" smtClean="0"/>
          </a:p>
          <a:p>
            <a:pPr>
              <a:buFontTx/>
              <a:buChar char="-"/>
            </a:pPr>
            <a:endParaRPr lang="ru-RU" dirty="0" smtClean="0"/>
          </a:p>
          <a:p>
            <a:pPr>
              <a:buFontTx/>
              <a:buChar char="-"/>
            </a:pPr>
            <a:endParaRPr lang="ru-RU" dirty="0" smtClean="0">
              <a:solidFill>
                <a:schemeClr val="bg1"/>
              </a:solidFill>
            </a:endParaRPr>
          </a:p>
          <a:p>
            <a:endParaRPr lang="ru-RU" dirty="0" smtClean="0">
              <a:solidFill>
                <a:schemeClr val="bg1"/>
              </a:solidFill>
            </a:endParaRPr>
          </a:p>
          <a:p>
            <a:pPr>
              <a:buFontTx/>
              <a:buChar char="-"/>
            </a:pPr>
            <a:endParaRPr lang="ru-RU" b="1" dirty="0" smtClean="0">
              <a:solidFill>
                <a:schemeClr val="bg1"/>
              </a:solidFill>
            </a:endParaRPr>
          </a:p>
          <a:p>
            <a:pPr>
              <a:buFontTx/>
              <a:buChar char="-"/>
            </a:pPr>
            <a:endParaRPr lang="ru-RU" dirty="0" smtClean="0">
              <a:solidFill>
                <a:schemeClr val="bg1"/>
              </a:solidFill>
            </a:endParaRPr>
          </a:p>
          <a:p>
            <a:pPr>
              <a:buFontTx/>
              <a:buChar char="-"/>
            </a:pPr>
            <a:endParaRPr lang="ru-RU"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C:\Documents and Settings\Полонская.TBC\Рабочий стол\0_94459_8c87cc2a_L[1].jpg"/>
          <p:cNvPicPr>
            <a:picLocks noChangeAspect="1" noChangeArrowheads="1"/>
          </p:cNvPicPr>
          <p:nvPr/>
        </p:nvPicPr>
        <p:blipFill>
          <a:blip r:embed="rId2" cstate="print"/>
          <a:srcRect/>
          <a:stretch>
            <a:fillRect/>
          </a:stretch>
        </p:blipFill>
        <p:spPr bwMode="auto">
          <a:xfrm>
            <a:off x="-57693" y="0"/>
            <a:ext cx="9201693" cy="6858000"/>
          </a:xfrm>
          <a:prstGeom prst="rect">
            <a:avLst/>
          </a:prstGeom>
          <a:noFill/>
        </p:spPr>
      </p:pic>
      <p:pic>
        <p:nvPicPr>
          <p:cNvPr id="5" name="Picture 2" descr="http://img-fotki.yandex.ru/get/4109/med-yuliya.9d/0_35c74_dd8c1fe3_L">
            <a:hlinkClick r:id="rId3"/>
          </p:cNvPr>
          <p:cNvPicPr>
            <a:picLocks noChangeAspect="1" noChangeArrowheads="1"/>
          </p:cNvPicPr>
          <p:nvPr/>
        </p:nvPicPr>
        <p:blipFill>
          <a:blip r:embed="rId4" cstate="email">
            <a:lum bright="20000"/>
          </a:blip>
          <a:srcRect/>
          <a:stretch>
            <a:fillRect/>
          </a:stretch>
        </p:blipFill>
        <p:spPr>
          <a:xfrm>
            <a:off x="404178" y="404664"/>
            <a:ext cx="3231718" cy="4320480"/>
          </a:xfrm>
          <a:prstGeom prst="roundRect">
            <a:avLst>
              <a:gd name="adj" fmla="val 8594"/>
            </a:avLst>
          </a:prstGeom>
          <a:solidFill>
            <a:srgbClr val="FFFFFF">
              <a:shade val="85000"/>
            </a:srgbClr>
          </a:solidFill>
          <a:effectLst>
            <a:reflection blurRad="12700" stA="38000" endPos="28000" dist="5000" dir="5400000" sy="-100000" algn="bl" rotWithShape="0"/>
          </a:effectLst>
        </p:spPr>
      </p:pic>
      <p:sp>
        <p:nvSpPr>
          <p:cNvPr id="8" name="Скругленный прямоугольник 7"/>
          <p:cNvSpPr/>
          <p:nvPr/>
        </p:nvSpPr>
        <p:spPr>
          <a:xfrm>
            <a:off x="4716016" y="476672"/>
            <a:ext cx="3960440" cy="5040560"/>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600" dirty="0" smtClean="0"/>
              <a:t>Еще при жизни слава В.Д. </a:t>
            </a:r>
            <a:r>
              <a:rPr lang="ru-RU" sz="1600" dirty="0" err="1" smtClean="0"/>
              <a:t>Спасовича</a:t>
            </a:r>
            <a:r>
              <a:rPr lang="ru-RU" sz="1600" dirty="0" smtClean="0"/>
              <a:t> гремела по всей необъятной России. К его имени всегда присовокуплялись эпитеты «видный», «известный», «выдающийся» и т. п. Многие юристы, даже имевшие громкие имена, считали себя «благодарными» его учениками. А слава его началась  в 1866 году в Санкт-Петербурге, когда  в торжественной обстановке открылись новые судебные установления. </a:t>
            </a:r>
            <a:r>
              <a:rPr lang="ru-RU" sz="1600" dirty="0" err="1" smtClean="0"/>
              <a:t>Спасович</a:t>
            </a:r>
            <a:r>
              <a:rPr lang="ru-RU" sz="1600" dirty="0" smtClean="0"/>
              <a:t> вошел в число 27 первых присяжных поверенных. С этих пор он неизменно назывался «адвокатом первого призыва». Вся его последующая жизнь была тесно связана именно с адвокатурой. </a:t>
            </a:r>
            <a:endParaRPr lang="ru-RU" sz="1600" dirty="0"/>
          </a:p>
        </p:txBody>
      </p:sp>
      <p:sp>
        <p:nvSpPr>
          <p:cNvPr id="9" name="Скругленный прямоугольник 8"/>
          <p:cNvSpPr/>
          <p:nvPr/>
        </p:nvSpPr>
        <p:spPr>
          <a:xfrm>
            <a:off x="467544" y="4797152"/>
            <a:ext cx="3024336" cy="576064"/>
          </a:xfrm>
          <a:prstGeom prst="roundRect">
            <a:avLst/>
          </a:prstGeom>
          <a:solidFill>
            <a:schemeClr val="bg2">
              <a:lumMod val="50000"/>
            </a:schemeClr>
          </a:solidFill>
        </p:spPr>
        <p:style>
          <a:lnRef idx="0">
            <a:schemeClr val="accent2"/>
          </a:lnRef>
          <a:fillRef idx="3">
            <a:schemeClr val="accent2"/>
          </a:fillRef>
          <a:effectRef idx="3">
            <a:schemeClr val="accent2"/>
          </a:effectRef>
          <a:fontRef idx="minor">
            <a:schemeClr val="lt1"/>
          </a:fontRef>
        </p:style>
        <p:txBody>
          <a:bodyPr anchor="ctr"/>
          <a:lstStyle/>
          <a:p>
            <a:pPr>
              <a:defRPr/>
            </a:pPr>
            <a:r>
              <a:rPr lang="ru-RU" dirty="0"/>
              <a:t>Портрет </a:t>
            </a:r>
            <a:r>
              <a:rPr lang="ru-RU" dirty="0" smtClean="0"/>
              <a:t>В.Д. </a:t>
            </a:r>
            <a:r>
              <a:rPr lang="ru-RU" dirty="0" err="1" smtClean="0"/>
              <a:t>Спасовича</a:t>
            </a:r>
            <a:r>
              <a:rPr lang="ru-RU" dirty="0" smtClean="0"/>
              <a:t>.</a:t>
            </a:r>
          </a:p>
          <a:p>
            <a:pPr fontAlgn="auto">
              <a:spcBef>
                <a:spcPts val="0"/>
              </a:spcBef>
              <a:spcAft>
                <a:spcPts val="0"/>
              </a:spcAft>
              <a:defRPr/>
            </a:pPr>
            <a:r>
              <a:rPr lang="ru-RU" sz="1600" dirty="0" smtClean="0"/>
              <a:t>Репин </a:t>
            </a:r>
            <a:r>
              <a:rPr lang="ru-RU" sz="1600" dirty="0"/>
              <a:t>И.Е </a:t>
            </a:r>
            <a:r>
              <a:rPr lang="ru-RU" sz="1600" dirty="0" smtClean="0"/>
              <a:t>., 1891 </a:t>
            </a:r>
            <a:r>
              <a:rPr lang="ru-RU" sz="1600" dirty="0"/>
              <a:t>г.</a:t>
            </a:r>
          </a:p>
        </p:txBody>
      </p:sp>
      <p:sp>
        <p:nvSpPr>
          <p:cNvPr id="10" name="Скругленный прямоугольник 9"/>
          <p:cNvSpPr/>
          <p:nvPr/>
        </p:nvSpPr>
        <p:spPr>
          <a:xfrm>
            <a:off x="467544" y="5589240"/>
            <a:ext cx="8208912" cy="1124744"/>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1400" dirty="0" smtClean="0"/>
          </a:p>
          <a:p>
            <a:pPr indent="457200" algn="just"/>
            <a:r>
              <a:rPr lang="ru-RU" sz="1400" dirty="0" smtClean="0">
                <a:solidFill>
                  <a:schemeClr val="tx1"/>
                </a:solidFill>
              </a:rPr>
              <a:t>Троицкий, Н.А. Адвокатура в России и политические процессы 1866 – 1904 гг. / Николай Троицкий. – Тула : Автограф, 2000. – 454 с. : ил., фото.</a:t>
            </a:r>
          </a:p>
          <a:p>
            <a:pPr indent="457200" algn="just"/>
            <a:r>
              <a:rPr lang="ru-RU" sz="1400" dirty="0" smtClean="0"/>
              <a:t> Не имеющее аналогов в отечественной литературе обобщающее исследование всех выступлений адвокатов на 420 политических процессах перед царскими судами всех уровней - от Верховного уголовного до мирового. Уникальные иллюстрации, фотографии. </a:t>
            </a:r>
          </a:p>
          <a:p>
            <a:endParaRPr lang="ru-RU" dirty="0"/>
          </a:p>
        </p:txBody>
      </p:sp>
      <p:pic>
        <p:nvPicPr>
          <p:cNvPr id="6" name="Picture 2" descr="Адвокатура в России и политические процессы 1866-1904 гг.">
            <a:hlinkClick r:id="rId5"/>
          </p:cNvPr>
          <p:cNvPicPr>
            <a:picLocks noChangeAspect="1" noChangeArrowheads="1"/>
          </p:cNvPicPr>
          <p:nvPr/>
        </p:nvPicPr>
        <p:blipFill>
          <a:blip r:embed="rId6" cstate="email"/>
          <a:srcRect/>
          <a:stretch>
            <a:fillRect/>
          </a:stretch>
        </p:blipFill>
        <p:spPr bwMode="auto">
          <a:xfrm>
            <a:off x="3203848" y="3140968"/>
            <a:ext cx="1682698" cy="232631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heel(4)">
                                      <p:cBhvr>
                                        <p:cTn id="10" dur="2000"/>
                                        <p:tgtEl>
                                          <p:spTgt spid="9"/>
                                        </p:tgtEl>
                                      </p:cBhvr>
                                    </p:animEffect>
                                  </p:childTnLst>
                                </p:cTn>
                              </p:par>
                            </p:childTnLst>
                          </p:cTn>
                        </p:par>
                        <p:par>
                          <p:cTn id="11" fill="hold">
                            <p:stCondLst>
                              <p:cond delay="2000"/>
                            </p:stCondLst>
                            <p:childTnLst>
                              <p:par>
                                <p:cTn id="12" presetID="22" presetClass="entr" presetSubtype="2"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right)">
                                      <p:cBhvr>
                                        <p:cTn id="14" dur="2000"/>
                                        <p:tgtEl>
                                          <p:spTgt spid="8"/>
                                        </p:tgtEl>
                                      </p:cBhvr>
                                    </p:animEffect>
                                  </p:childTnLst>
                                </p:cTn>
                              </p:par>
                            </p:childTnLst>
                          </p:cTn>
                        </p:par>
                        <p:par>
                          <p:cTn id="15" fill="hold">
                            <p:stCondLst>
                              <p:cond delay="4000"/>
                            </p:stCondLst>
                            <p:childTnLst>
                              <p:par>
                                <p:cTn id="16" presetID="12" presetClass="entr" presetSubtype="8"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slide(fromLeft)">
                                      <p:cBhvr>
                                        <p:cTn id="18" dur="2000"/>
                                        <p:tgtEl>
                                          <p:spTgt spid="6"/>
                                        </p:tgtEl>
                                      </p:cBhvr>
                                    </p:animEffect>
                                  </p:childTnLst>
                                </p:cTn>
                              </p:par>
                              <p:par>
                                <p:cTn id="19" presetID="12" presetClass="entr" presetSubtype="8"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slide(fromLeft)">
                                      <p:cBhvr>
                                        <p:cTn id="21"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C:\Documents and Settings\Полонская.TBC\Рабочий стол\0_94459_8c87cc2a_L[1].jpg"/>
          <p:cNvPicPr>
            <a:picLocks noChangeAspect="1" noChangeArrowheads="1"/>
          </p:cNvPicPr>
          <p:nvPr/>
        </p:nvPicPr>
        <p:blipFill>
          <a:blip r:embed="rId2" cstate="print"/>
          <a:srcRect/>
          <a:stretch>
            <a:fillRect/>
          </a:stretch>
        </p:blipFill>
        <p:spPr bwMode="auto">
          <a:xfrm>
            <a:off x="-57693" y="0"/>
            <a:ext cx="9201693" cy="6858000"/>
          </a:xfrm>
          <a:prstGeom prst="rect">
            <a:avLst/>
          </a:prstGeom>
          <a:noFill/>
        </p:spPr>
      </p:pic>
      <p:sp>
        <p:nvSpPr>
          <p:cNvPr id="3" name="Содержимое 2"/>
          <p:cNvSpPr>
            <a:spLocks noGrp="1"/>
          </p:cNvSpPr>
          <p:nvPr>
            <p:ph idx="1"/>
          </p:nvPr>
        </p:nvSpPr>
        <p:spPr>
          <a:xfrm>
            <a:off x="5940152" y="3717032"/>
            <a:ext cx="2808312" cy="2736304"/>
          </a:xfrm>
        </p:spPr>
        <p:style>
          <a:lnRef idx="0">
            <a:schemeClr val="accent2"/>
          </a:lnRef>
          <a:fillRef idx="3">
            <a:schemeClr val="accent2"/>
          </a:fillRef>
          <a:effectRef idx="3">
            <a:schemeClr val="accent2"/>
          </a:effectRef>
          <a:fontRef idx="minor">
            <a:schemeClr val="lt1"/>
          </a:fontRef>
        </p:style>
        <p:txBody>
          <a:bodyPr>
            <a:normAutofit fontScale="85000" lnSpcReduction="10000"/>
          </a:bodyPr>
          <a:lstStyle/>
          <a:p>
            <a:pPr marL="0" indent="0" algn="just">
              <a:lnSpc>
                <a:spcPct val="120000"/>
              </a:lnSpc>
              <a:spcBef>
                <a:spcPts val="0"/>
              </a:spcBef>
              <a:buNone/>
            </a:pPr>
            <a:r>
              <a:rPr lang="ru-RU" sz="1600" dirty="0" smtClean="0"/>
              <a:t>       В дни процесса агент доносил начальнику Третьего отделения: «</a:t>
            </a:r>
            <a:r>
              <a:rPr lang="ru-RU" sz="1600" dirty="0" err="1" smtClean="0"/>
              <a:t>Спасович</a:t>
            </a:r>
            <a:r>
              <a:rPr lang="ru-RU" sz="1600" dirty="0" smtClean="0"/>
              <a:t> принадлежит к числу замечательно даровитых ораторов и к тому же обладает громадными юридическими познаниями. Без преувеличения можно сказать, что в одном </a:t>
            </a:r>
            <a:r>
              <a:rPr lang="ru-RU" sz="1600" dirty="0" err="1" smtClean="0"/>
              <a:t>Спасовиче</a:t>
            </a:r>
            <a:r>
              <a:rPr lang="ru-RU" sz="1600" dirty="0" smtClean="0"/>
              <a:t> больше ума и научных сведений, чем во всем составе суда и прокуратуры».</a:t>
            </a:r>
          </a:p>
          <a:p>
            <a:endParaRPr lang="ru-RU" sz="1600" dirty="0"/>
          </a:p>
        </p:txBody>
      </p:sp>
      <p:pic>
        <p:nvPicPr>
          <p:cNvPr id="5" name="Picture 2" descr="http://cs10293.userapi.com/u3932336/-14/x_79ff8c76.jpg"/>
          <p:cNvPicPr>
            <a:picLocks noChangeAspect="1" noChangeArrowheads="1"/>
          </p:cNvPicPr>
          <p:nvPr/>
        </p:nvPicPr>
        <p:blipFill>
          <a:blip r:embed="rId3" cstate="email"/>
          <a:srcRect/>
          <a:stretch>
            <a:fillRect/>
          </a:stretch>
        </p:blipFill>
        <p:spPr bwMode="auto">
          <a:xfrm>
            <a:off x="434004" y="1196752"/>
            <a:ext cx="2999089" cy="2046073"/>
          </a:xfrm>
          <a:prstGeom prst="rect">
            <a:avLst/>
          </a:prstGeom>
          <a:ln>
            <a:noFill/>
          </a:ln>
          <a:effectLst>
            <a:outerShdw blurRad="292100" dist="139700" dir="2700000" algn="tl" rotWithShape="0">
              <a:srgbClr val="333333">
                <a:alpha val="65000"/>
              </a:srgbClr>
            </a:outerShdw>
          </a:effectLst>
        </p:spPr>
      </p:pic>
      <p:sp>
        <p:nvSpPr>
          <p:cNvPr id="6" name="Прямоугольник 5"/>
          <p:cNvSpPr/>
          <p:nvPr/>
        </p:nvSpPr>
        <p:spPr>
          <a:xfrm>
            <a:off x="1115616" y="332656"/>
            <a:ext cx="7000875" cy="792088"/>
          </a:xfrm>
          <a:prstGeom prst="rect">
            <a:avLst/>
          </a:prstGeom>
        </p:spPr>
        <p:style>
          <a:lnRef idx="3">
            <a:schemeClr val="lt1"/>
          </a:lnRef>
          <a:fillRef idx="1">
            <a:schemeClr val="accent2"/>
          </a:fillRef>
          <a:effectRef idx="1">
            <a:schemeClr val="accent2"/>
          </a:effectRef>
          <a:fontRef idx="minor">
            <a:schemeClr val="lt1"/>
          </a:fontRef>
        </p:style>
        <p:txBody>
          <a:bodyPr anchor="ctr"/>
          <a:lstStyle/>
          <a:p>
            <a:pPr algn="ctr" fontAlgn="auto">
              <a:spcBef>
                <a:spcPts val="0"/>
              </a:spcBef>
              <a:spcAft>
                <a:spcPts val="0"/>
              </a:spcAft>
              <a:defRPr/>
            </a:pPr>
            <a:r>
              <a:rPr lang="ru-RU" sz="2400" dirty="0">
                <a:solidFill>
                  <a:schemeClr val="bg1"/>
                </a:solidFill>
              </a:rPr>
              <a:t>Процесс над членами </a:t>
            </a:r>
            <a:r>
              <a:rPr lang="ru-RU" sz="2400" dirty="0" smtClean="0">
                <a:solidFill>
                  <a:schemeClr val="bg1"/>
                </a:solidFill>
              </a:rPr>
              <a:t>заговорщицкой </a:t>
            </a:r>
            <a:r>
              <a:rPr lang="ru-RU" sz="2400" dirty="0">
                <a:solidFill>
                  <a:schemeClr val="bg1"/>
                </a:solidFill>
              </a:rPr>
              <a:t>организации «Народная расправа</a:t>
            </a:r>
            <a:r>
              <a:rPr lang="ru-RU" sz="2400" dirty="0" smtClean="0">
                <a:solidFill>
                  <a:schemeClr val="bg1"/>
                </a:solidFill>
              </a:rPr>
              <a:t>»</a:t>
            </a:r>
            <a:endParaRPr lang="ru-RU" sz="2400" dirty="0">
              <a:solidFill>
                <a:schemeClr val="bg1"/>
              </a:solidFill>
            </a:endParaRPr>
          </a:p>
        </p:txBody>
      </p:sp>
      <p:pic>
        <p:nvPicPr>
          <p:cNvPr id="7" name="Picture 22" descr="http://img0.liveinternet.ru/images/attach/c/1/57/486/57486012_sudebnuyy_process_.jpg"/>
          <p:cNvPicPr>
            <a:picLocks noChangeAspect="1" noChangeArrowheads="1"/>
          </p:cNvPicPr>
          <p:nvPr/>
        </p:nvPicPr>
        <p:blipFill>
          <a:blip r:embed="rId4" cstate="print"/>
          <a:srcRect/>
          <a:stretch>
            <a:fillRect/>
          </a:stretch>
        </p:blipFill>
        <p:spPr bwMode="auto">
          <a:xfrm>
            <a:off x="1331640" y="2564904"/>
            <a:ext cx="2808312" cy="1745352"/>
          </a:xfrm>
          <a:prstGeom prst="rect">
            <a:avLst/>
          </a:prstGeom>
          <a:ln>
            <a:noFill/>
          </a:ln>
          <a:effectLst>
            <a:outerShdw blurRad="292100" dist="139700" dir="2700000" algn="tl" rotWithShape="0">
              <a:srgbClr val="333333">
                <a:alpha val="65000"/>
              </a:srgbClr>
            </a:outerShdw>
          </a:effectLst>
        </p:spPr>
      </p:pic>
      <p:sp>
        <p:nvSpPr>
          <p:cNvPr id="10" name="Скругленный прямоугольник 9"/>
          <p:cNvSpPr/>
          <p:nvPr/>
        </p:nvSpPr>
        <p:spPr>
          <a:xfrm>
            <a:off x="4139952" y="1268760"/>
            <a:ext cx="4608512" cy="23762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1600" dirty="0" err="1" smtClean="0">
                <a:latin typeface="Times New Roman" pitchFamily="18" charset="0"/>
                <a:cs typeface="Times New Roman" pitchFamily="18" charset="0"/>
              </a:rPr>
              <a:t>Спасович</a:t>
            </a:r>
            <a:r>
              <a:rPr lang="ru-RU" sz="1600" dirty="0" smtClean="0">
                <a:latin typeface="Times New Roman" pitchFamily="18" charset="0"/>
                <a:cs typeface="Times New Roman" pitchFamily="18" charset="0"/>
              </a:rPr>
              <a:t> выступал на многих политических процессах того времени. В частности, он был защитником на процессе «</a:t>
            </a:r>
            <a:r>
              <a:rPr lang="ru-RU" sz="1600" dirty="0" err="1" smtClean="0">
                <a:latin typeface="Times New Roman" pitchFamily="18" charset="0"/>
                <a:cs typeface="Times New Roman" pitchFamily="18" charset="0"/>
              </a:rPr>
              <a:t>нечаевцев</a:t>
            </a:r>
            <a:r>
              <a:rPr lang="ru-RU" sz="1600" dirty="0" smtClean="0">
                <a:latin typeface="Times New Roman" pitchFamily="18" charset="0"/>
                <a:cs typeface="Times New Roman" pitchFamily="18" charset="0"/>
              </a:rPr>
              <a:t>» -  членов  заговорщицкой организации «Народная расправа», созданной неким С.Г. Нечаевым. Главным обвинением было участие их  в антиправительственном заговоре.</a:t>
            </a:r>
          </a:p>
        </p:txBody>
      </p:sp>
      <p:pic>
        <p:nvPicPr>
          <p:cNvPr id="11" name="Picture 2" descr="http://www.libex.ru/dimg/43d21.jpg">
            <a:hlinkClick r:id="rId5"/>
          </p:cNvPr>
          <p:cNvPicPr>
            <a:picLocks noChangeAspect="1" noChangeArrowheads="1"/>
          </p:cNvPicPr>
          <p:nvPr/>
        </p:nvPicPr>
        <p:blipFill>
          <a:blip r:embed="rId6" cstate="email"/>
          <a:srcRect/>
          <a:stretch>
            <a:fillRect/>
          </a:stretch>
        </p:blipFill>
        <p:spPr bwMode="auto">
          <a:xfrm rot="20627338">
            <a:off x="538205" y="2706090"/>
            <a:ext cx="1255953" cy="1716807"/>
          </a:xfrm>
          <a:prstGeom prst="rect">
            <a:avLst/>
          </a:prstGeom>
          <a:noFill/>
        </p:spPr>
      </p:pic>
      <p:sp>
        <p:nvSpPr>
          <p:cNvPr id="13" name="Скругленный прямоугольник 12"/>
          <p:cNvSpPr/>
          <p:nvPr/>
        </p:nvSpPr>
        <p:spPr>
          <a:xfrm>
            <a:off x="467544" y="4365104"/>
            <a:ext cx="5184576" cy="20882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r>
              <a:rPr lang="ru-RU" sz="1400" dirty="0" smtClean="0">
                <a:solidFill>
                  <a:schemeClr val="tx1"/>
                </a:solidFill>
              </a:rPr>
              <a:t>Ларин, А. М. Государственные преступления. Россия. </a:t>
            </a:r>
            <a:r>
              <a:rPr lang="en-US" sz="1400" dirty="0" smtClean="0">
                <a:solidFill>
                  <a:schemeClr val="tx1"/>
                </a:solidFill>
              </a:rPr>
              <a:t>XIX</a:t>
            </a:r>
            <a:r>
              <a:rPr lang="ru-RU" sz="1400" dirty="0" smtClean="0">
                <a:solidFill>
                  <a:schemeClr val="tx1"/>
                </a:solidFill>
              </a:rPr>
              <a:t> век : взгляд через столетие / Александр Ларин. – Тула : Автограф, 2000. – 605 с. – (Юридическое наследие).</a:t>
            </a:r>
          </a:p>
          <a:p>
            <a:pPr indent="457200" algn="just"/>
            <a:r>
              <a:rPr lang="ru-RU" sz="1400" dirty="0" smtClean="0"/>
              <a:t>Политические процессы ХIХ века - от декабристского, «</a:t>
            </a:r>
            <a:r>
              <a:rPr lang="ru-RU" sz="1400" dirty="0" err="1" smtClean="0"/>
              <a:t>нечаевского</a:t>
            </a:r>
            <a:r>
              <a:rPr lang="ru-RU" sz="1400" dirty="0" smtClean="0"/>
              <a:t>»,  «</a:t>
            </a:r>
            <a:r>
              <a:rPr lang="ru-RU" sz="1400" dirty="0" err="1" smtClean="0"/>
              <a:t>каракозовского</a:t>
            </a:r>
            <a:r>
              <a:rPr lang="ru-RU" sz="1400" dirty="0" smtClean="0"/>
              <a:t>» до так называемого процесса «Второго первого марта» над  А. Ульяновым -           описываются автором детально и беспристрастно, без мифотворчества по поводу отечественной истории. После каждого очерка публикуются архивные документы процессов.</a:t>
            </a:r>
            <a:endParaRPr lang="ru-RU"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2000"/>
                                        <p:tgtEl>
                                          <p:spTgt spid="6"/>
                                        </p:tgtEl>
                                      </p:cBhvr>
                                    </p:animEffect>
                                  </p:childTnLst>
                                </p:cTn>
                              </p:par>
                            </p:childTnLst>
                          </p:cTn>
                        </p:par>
                        <p:par>
                          <p:cTn id="8" fill="hold">
                            <p:stCondLst>
                              <p:cond delay="200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3000"/>
                                        <p:tgtEl>
                                          <p:spTgt spid="5"/>
                                        </p:tgtEl>
                                      </p:cBhvr>
                                    </p:animEffect>
                                  </p:childTnLst>
                                </p:cTn>
                              </p:par>
                              <p:par>
                                <p:cTn id="12" presetID="18" presetClass="entr" presetSubtype="3"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strips(upRight)">
                                      <p:cBhvr>
                                        <p:cTn id="14" dur="3000"/>
                                        <p:tgtEl>
                                          <p:spTgt spid="7"/>
                                        </p:tgtEl>
                                      </p:cBhvr>
                                    </p:animEffect>
                                  </p:childTnLst>
                                </p:cTn>
                              </p:par>
                            </p:childTnLst>
                          </p:cTn>
                        </p:par>
                        <p:par>
                          <p:cTn id="15" fill="hold">
                            <p:stCondLst>
                              <p:cond delay="5000"/>
                            </p:stCondLst>
                            <p:childTnLst>
                              <p:par>
                                <p:cTn id="16" presetID="21" presetClass="entr" presetSubtype="1"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heel(1)">
                                      <p:cBhvr>
                                        <p:cTn id="18" dur="2000"/>
                                        <p:tgtEl>
                                          <p:spTgt spid="10"/>
                                        </p:tgtEl>
                                      </p:cBhvr>
                                    </p:animEffect>
                                  </p:childTnLst>
                                </p:cTn>
                              </p:par>
                              <p:par>
                                <p:cTn id="19" presetID="18" presetClass="entr" presetSubtype="12" fill="hold" grpId="0" nodeType="withEffect">
                                  <p:stCondLst>
                                    <p:cond delay="0"/>
                                  </p:stCondLst>
                                  <p:childTnLst>
                                    <p:set>
                                      <p:cBhvr>
                                        <p:cTn id="20" dur="1" fill="hold">
                                          <p:stCondLst>
                                            <p:cond delay="0"/>
                                          </p:stCondLst>
                                        </p:cTn>
                                        <p:tgtEl>
                                          <p:spTgt spid="3">
                                            <p:bg/>
                                          </p:spTgt>
                                        </p:tgtEl>
                                        <p:attrNameLst>
                                          <p:attrName>style.visibility</p:attrName>
                                        </p:attrNameLst>
                                      </p:cBhvr>
                                      <p:to>
                                        <p:strVal val="visible"/>
                                      </p:to>
                                    </p:set>
                                    <p:animEffect transition="in" filter="strips(downLeft)">
                                      <p:cBhvr>
                                        <p:cTn id="21" dur="2000"/>
                                        <p:tgtEl>
                                          <p:spTgt spid="3">
                                            <p:bg/>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wipe(down)">
                                      <p:cBhvr>
                                        <p:cTn id="24" dur="500"/>
                                        <p:tgtEl>
                                          <p:spTgt spid="3">
                                            <p:txEl>
                                              <p:pRg st="0" end="0"/>
                                            </p:txEl>
                                          </p:spTgt>
                                        </p:tgtEl>
                                      </p:cBhvr>
                                    </p:animEffect>
                                  </p:childTnLst>
                                </p:cTn>
                              </p:par>
                            </p:childTnLst>
                          </p:cTn>
                        </p:par>
                        <p:par>
                          <p:cTn id="25" fill="hold">
                            <p:stCondLst>
                              <p:cond delay="7000"/>
                            </p:stCondLst>
                            <p:childTnLst>
                              <p:par>
                                <p:cTn id="26" presetID="5" presetClass="entr" presetSubtype="5"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checkerboard(down)">
                                      <p:cBhvr>
                                        <p:cTn id="28" dur="2000"/>
                                        <p:tgtEl>
                                          <p:spTgt spid="11"/>
                                        </p:tgtEl>
                                      </p:cBhvr>
                                    </p:animEffect>
                                  </p:childTnLst>
                                </p:cTn>
                              </p:par>
                            </p:childTnLst>
                          </p:cTn>
                        </p:par>
                        <p:par>
                          <p:cTn id="29" fill="hold">
                            <p:stCondLst>
                              <p:cond delay="9000"/>
                            </p:stCondLst>
                            <p:childTnLst>
                              <p:par>
                                <p:cTn id="30" presetID="5" presetClass="entr" presetSubtype="5"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checkerboard(down)">
                                      <p:cBhvr>
                                        <p:cTn id="3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6" grpId="0" animBg="1"/>
      <p:bldP spid="10" grpId="0" animBg="1"/>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C:\Documents and Settings\Полонская.TBC\Рабочий стол\0_94459_8c87cc2a_L[1].jpg"/>
          <p:cNvPicPr>
            <a:picLocks noChangeAspect="1" noChangeArrowheads="1"/>
          </p:cNvPicPr>
          <p:nvPr/>
        </p:nvPicPr>
        <p:blipFill>
          <a:blip r:embed="rId2" cstate="print"/>
          <a:srcRect/>
          <a:stretch>
            <a:fillRect/>
          </a:stretch>
        </p:blipFill>
        <p:spPr bwMode="auto">
          <a:xfrm>
            <a:off x="-57693" y="0"/>
            <a:ext cx="9201693" cy="6858000"/>
          </a:xfrm>
          <a:prstGeom prst="rect">
            <a:avLst/>
          </a:prstGeom>
          <a:noFill/>
        </p:spPr>
      </p:pic>
      <p:pic>
        <p:nvPicPr>
          <p:cNvPr id="6" name="Picture 2" descr="В. Д. Спасович. Избранные труды и речи"/>
          <p:cNvPicPr>
            <a:picLocks noChangeAspect="1" noChangeArrowheads="1"/>
          </p:cNvPicPr>
          <p:nvPr/>
        </p:nvPicPr>
        <p:blipFill>
          <a:blip r:embed="rId3" cstate="email"/>
          <a:srcRect/>
          <a:stretch>
            <a:fillRect/>
          </a:stretch>
        </p:blipFill>
        <p:spPr bwMode="auto">
          <a:xfrm>
            <a:off x="6940616" y="4293096"/>
            <a:ext cx="1529840" cy="2088232"/>
          </a:xfrm>
          <a:prstGeom prst="rect">
            <a:avLst/>
          </a:prstGeom>
          <a:noFill/>
        </p:spPr>
      </p:pic>
      <p:sp>
        <p:nvSpPr>
          <p:cNvPr id="8" name="Прямоугольник 7"/>
          <p:cNvSpPr/>
          <p:nvPr/>
        </p:nvSpPr>
        <p:spPr>
          <a:xfrm>
            <a:off x="6516216" y="404664"/>
            <a:ext cx="2160240" cy="3539430"/>
          </a:xfrm>
          <a:prstGeom prst="rect">
            <a:avLst/>
          </a:prstGeom>
        </p:spPr>
        <p:txBody>
          <a:bodyPr wrap="square">
            <a:spAutoFit/>
          </a:bodyPr>
          <a:lstStyle/>
          <a:p>
            <a:pPr algn="just" fontAlgn="auto">
              <a:spcBef>
                <a:spcPts val="0"/>
              </a:spcBef>
              <a:spcAft>
                <a:spcPts val="0"/>
              </a:spcAft>
              <a:defRPr/>
            </a:pPr>
            <a:r>
              <a:rPr lang="ru-RU" sz="1600" dirty="0" smtClean="0"/>
              <a:t>Министерство юстиции Республики Беларусь в 2003 году утвердило ежегодный конкурс  на приз имени  В.Д. </a:t>
            </a:r>
            <a:r>
              <a:rPr lang="ru-RU" sz="1600" dirty="0" err="1" smtClean="0"/>
              <a:t>Спасовича</a:t>
            </a:r>
            <a:r>
              <a:rPr lang="ru-RU" sz="1600" dirty="0" smtClean="0"/>
              <a:t>  с целью пропаганды становления правовой государственности в Белоруссии, повышения правовой культуры граждан,     популяризации профессии юриста.</a:t>
            </a:r>
            <a:endParaRPr lang="ru-RU" sz="1600" dirty="0"/>
          </a:p>
        </p:txBody>
      </p:sp>
      <p:sp>
        <p:nvSpPr>
          <p:cNvPr id="9" name="Скругленный прямоугольник 8"/>
          <p:cNvSpPr/>
          <p:nvPr/>
        </p:nvSpPr>
        <p:spPr>
          <a:xfrm>
            <a:off x="467544" y="260648"/>
            <a:ext cx="4032448" cy="4896544"/>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endParaRPr lang="ru-RU" dirty="0" smtClean="0"/>
          </a:p>
          <a:p>
            <a:pPr algn="just"/>
            <a:r>
              <a:rPr lang="ru-RU" dirty="0" smtClean="0"/>
              <a:t>Отдав адвокатской деятельности 40 лет своей жизни, В.Д. </a:t>
            </a:r>
            <a:r>
              <a:rPr lang="ru-RU" dirty="0" err="1" smtClean="0"/>
              <a:t>Спасович</a:t>
            </a:r>
            <a:r>
              <a:rPr lang="ru-RU" dirty="0" smtClean="0"/>
              <a:t> сочетал эту работу с литературной и научной деятельностью. Десять томов его сочинений посвящены самым разнообразным отраслям знаний. Тут и исследования, посвященные вопросам права, и литературно-критические, и публицистические статьи. Он был автором одного из лучших в свое время учебников  по  русскому  уголовному праву.  В нем  подробно и обстоятельно автор излагал правовые учения, начиная с древности, рассматривал различные правовые теории.</a:t>
            </a:r>
          </a:p>
          <a:p>
            <a:endParaRPr lang="ru-RU" dirty="0"/>
          </a:p>
        </p:txBody>
      </p:sp>
      <p:pic>
        <p:nvPicPr>
          <p:cNvPr id="1026" name="Picture 2" descr="http://lawinstitut.it-hod.com/upload/image/amblema/11_92.jpg">
            <a:hlinkClick r:id="rId4"/>
          </p:cNvPr>
          <p:cNvPicPr>
            <a:picLocks noChangeAspect="1" noChangeArrowheads="1"/>
          </p:cNvPicPr>
          <p:nvPr/>
        </p:nvPicPr>
        <p:blipFill>
          <a:blip r:embed="rId5" cstate="email"/>
          <a:srcRect/>
          <a:stretch>
            <a:fillRect/>
          </a:stretch>
        </p:blipFill>
        <p:spPr bwMode="auto">
          <a:xfrm>
            <a:off x="4355976" y="476672"/>
            <a:ext cx="2076636" cy="4514426"/>
          </a:xfrm>
          <a:prstGeom prst="ellipse">
            <a:avLst/>
          </a:prstGeom>
          <a:ln w="63500" cap="rnd">
            <a:solidFill>
              <a:schemeClr val="bg1">
                <a:lumMod val="5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Скругленный прямоугольник 9"/>
          <p:cNvSpPr/>
          <p:nvPr/>
        </p:nvSpPr>
        <p:spPr>
          <a:xfrm>
            <a:off x="467544" y="5229200"/>
            <a:ext cx="6264696" cy="1224136"/>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endParaRPr lang="ru-RU" sz="1400" dirty="0" smtClean="0"/>
          </a:p>
          <a:p>
            <a:pPr algn="just"/>
            <a:r>
              <a:rPr lang="ru-RU" sz="1400" dirty="0" smtClean="0"/>
              <a:t>          </a:t>
            </a:r>
            <a:r>
              <a:rPr lang="ru-RU" sz="1400" dirty="0" err="1" smtClean="0"/>
              <a:t>Спасович</a:t>
            </a:r>
            <a:r>
              <a:rPr lang="ru-RU" sz="1400" dirty="0" smtClean="0"/>
              <a:t>, В. Д. Избранные труды и речи / Владимир </a:t>
            </a:r>
            <a:r>
              <a:rPr lang="ru-RU" sz="1400" dirty="0" err="1" smtClean="0"/>
              <a:t>Спасович</a:t>
            </a:r>
            <a:r>
              <a:rPr lang="ru-RU" sz="1400" dirty="0" smtClean="0"/>
              <a:t> ; [</a:t>
            </a:r>
            <a:r>
              <a:rPr lang="en-US" sz="1400" dirty="0" smtClean="0"/>
              <a:t>c</a:t>
            </a:r>
            <a:r>
              <a:rPr lang="ru-RU" sz="1400" dirty="0" smtClean="0"/>
              <a:t>ост. И. </a:t>
            </a:r>
            <a:r>
              <a:rPr lang="ru-RU" sz="1400" dirty="0" err="1" smtClean="0"/>
              <a:t>Потапчук</a:t>
            </a:r>
            <a:r>
              <a:rPr lang="ru-RU" sz="1400" dirty="0" smtClean="0"/>
              <a:t>]. – Тула : Автограф, 2000. – 494 с. : ил. </a:t>
            </a:r>
          </a:p>
          <a:p>
            <a:pPr indent="457200" algn="just"/>
            <a:r>
              <a:rPr lang="ru-RU" sz="1400" dirty="0" smtClean="0">
                <a:solidFill>
                  <a:schemeClr val="accent2">
                    <a:lumMod val="75000"/>
                  </a:schemeClr>
                </a:solidFill>
              </a:rPr>
              <a:t>В книгу включены теоретические работы в области уголовного права и уголовного процесса, защитительные и несудебные речи, очерки.</a:t>
            </a:r>
          </a:p>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2000" fill="hold"/>
                                        <p:tgtEl>
                                          <p:spTgt spid="9"/>
                                        </p:tgtEl>
                                        <p:attrNameLst>
                                          <p:attrName>ppt_x</p:attrName>
                                        </p:attrNameLst>
                                      </p:cBhvr>
                                      <p:tavLst>
                                        <p:tav tm="0">
                                          <p:val>
                                            <p:strVal val="#ppt_x-#ppt_w/2"/>
                                          </p:val>
                                        </p:tav>
                                        <p:tav tm="100000">
                                          <p:val>
                                            <p:strVal val="#ppt_x"/>
                                          </p:val>
                                        </p:tav>
                                      </p:tavLst>
                                    </p:anim>
                                    <p:anim calcmode="lin" valueType="num">
                                      <p:cBhvr>
                                        <p:cTn id="8" dur="2000" fill="hold"/>
                                        <p:tgtEl>
                                          <p:spTgt spid="9"/>
                                        </p:tgtEl>
                                        <p:attrNameLst>
                                          <p:attrName>ppt_y</p:attrName>
                                        </p:attrNameLst>
                                      </p:cBhvr>
                                      <p:tavLst>
                                        <p:tav tm="0">
                                          <p:val>
                                            <p:strVal val="#ppt_y"/>
                                          </p:val>
                                        </p:tav>
                                        <p:tav tm="100000">
                                          <p:val>
                                            <p:strVal val="#ppt_y"/>
                                          </p:val>
                                        </p:tav>
                                      </p:tavLst>
                                    </p:anim>
                                    <p:anim calcmode="lin" valueType="num">
                                      <p:cBhvr>
                                        <p:cTn id="9" dur="2000" fill="hold"/>
                                        <p:tgtEl>
                                          <p:spTgt spid="9"/>
                                        </p:tgtEl>
                                        <p:attrNameLst>
                                          <p:attrName>ppt_w</p:attrName>
                                        </p:attrNameLst>
                                      </p:cBhvr>
                                      <p:tavLst>
                                        <p:tav tm="0">
                                          <p:val>
                                            <p:fltVal val="0"/>
                                          </p:val>
                                        </p:tav>
                                        <p:tav tm="100000">
                                          <p:val>
                                            <p:strVal val="#ppt_w"/>
                                          </p:val>
                                        </p:tav>
                                      </p:tavLst>
                                    </p:anim>
                                    <p:anim calcmode="lin" valueType="num">
                                      <p:cBhvr>
                                        <p:cTn id="10" dur="2000" fill="hold"/>
                                        <p:tgtEl>
                                          <p:spTgt spid="9"/>
                                        </p:tgtEl>
                                        <p:attrNameLst>
                                          <p:attrName>ppt_h</p:attrName>
                                        </p:attrNameLst>
                                      </p:cBhvr>
                                      <p:tavLst>
                                        <p:tav tm="0">
                                          <p:val>
                                            <p:strVal val="#ppt_h"/>
                                          </p:val>
                                        </p:tav>
                                        <p:tav tm="100000">
                                          <p:val>
                                            <p:strVal val="#ppt_h"/>
                                          </p:val>
                                        </p:tav>
                                      </p:tavLst>
                                    </p:anim>
                                  </p:childTnLst>
                                </p:cTn>
                              </p:par>
                              <p:par>
                                <p:cTn id="11" presetID="17" presetClass="entr" presetSubtype="8"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p:cTn id="13" dur="2000" fill="hold"/>
                                        <p:tgtEl>
                                          <p:spTgt spid="1026"/>
                                        </p:tgtEl>
                                        <p:attrNameLst>
                                          <p:attrName>ppt_x</p:attrName>
                                        </p:attrNameLst>
                                      </p:cBhvr>
                                      <p:tavLst>
                                        <p:tav tm="0">
                                          <p:val>
                                            <p:strVal val="#ppt_x-#ppt_w/2"/>
                                          </p:val>
                                        </p:tav>
                                        <p:tav tm="100000">
                                          <p:val>
                                            <p:strVal val="#ppt_x"/>
                                          </p:val>
                                        </p:tav>
                                      </p:tavLst>
                                    </p:anim>
                                    <p:anim calcmode="lin" valueType="num">
                                      <p:cBhvr>
                                        <p:cTn id="14" dur="2000" fill="hold"/>
                                        <p:tgtEl>
                                          <p:spTgt spid="1026"/>
                                        </p:tgtEl>
                                        <p:attrNameLst>
                                          <p:attrName>ppt_y</p:attrName>
                                        </p:attrNameLst>
                                      </p:cBhvr>
                                      <p:tavLst>
                                        <p:tav tm="0">
                                          <p:val>
                                            <p:strVal val="#ppt_y"/>
                                          </p:val>
                                        </p:tav>
                                        <p:tav tm="100000">
                                          <p:val>
                                            <p:strVal val="#ppt_y"/>
                                          </p:val>
                                        </p:tav>
                                      </p:tavLst>
                                    </p:anim>
                                    <p:anim calcmode="lin" valueType="num">
                                      <p:cBhvr>
                                        <p:cTn id="15" dur="2000" fill="hold"/>
                                        <p:tgtEl>
                                          <p:spTgt spid="1026"/>
                                        </p:tgtEl>
                                        <p:attrNameLst>
                                          <p:attrName>ppt_w</p:attrName>
                                        </p:attrNameLst>
                                      </p:cBhvr>
                                      <p:tavLst>
                                        <p:tav tm="0">
                                          <p:val>
                                            <p:fltVal val="0"/>
                                          </p:val>
                                        </p:tav>
                                        <p:tav tm="100000">
                                          <p:val>
                                            <p:strVal val="#ppt_w"/>
                                          </p:val>
                                        </p:tav>
                                      </p:tavLst>
                                    </p:anim>
                                    <p:anim calcmode="lin" valueType="num">
                                      <p:cBhvr>
                                        <p:cTn id="16" dur="2000" fill="hold"/>
                                        <p:tgtEl>
                                          <p:spTgt spid="1026"/>
                                        </p:tgtEl>
                                        <p:attrNameLst>
                                          <p:attrName>ppt_h</p:attrName>
                                        </p:attrNameLst>
                                      </p:cBhvr>
                                      <p:tavLst>
                                        <p:tav tm="0">
                                          <p:val>
                                            <p:strVal val="#ppt_h"/>
                                          </p:val>
                                        </p:tav>
                                        <p:tav tm="100000">
                                          <p:val>
                                            <p:strVal val="#ppt_h"/>
                                          </p:val>
                                        </p:tav>
                                      </p:tavLst>
                                    </p:anim>
                                  </p:childTnLst>
                                </p:cTn>
                              </p:par>
                              <p:par>
                                <p:cTn id="17" presetID="17" presetClass="entr" presetSubtype="8"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2000" fill="hold"/>
                                        <p:tgtEl>
                                          <p:spTgt spid="8"/>
                                        </p:tgtEl>
                                        <p:attrNameLst>
                                          <p:attrName>ppt_x</p:attrName>
                                        </p:attrNameLst>
                                      </p:cBhvr>
                                      <p:tavLst>
                                        <p:tav tm="0">
                                          <p:val>
                                            <p:strVal val="#ppt_x-#ppt_w/2"/>
                                          </p:val>
                                        </p:tav>
                                        <p:tav tm="100000">
                                          <p:val>
                                            <p:strVal val="#ppt_x"/>
                                          </p:val>
                                        </p:tav>
                                      </p:tavLst>
                                    </p:anim>
                                    <p:anim calcmode="lin" valueType="num">
                                      <p:cBhvr>
                                        <p:cTn id="20" dur="2000" fill="hold"/>
                                        <p:tgtEl>
                                          <p:spTgt spid="8"/>
                                        </p:tgtEl>
                                        <p:attrNameLst>
                                          <p:attrName>ppt_y</p:attrName>
                                        </p:attrNameLst>
                                      </p:cBhvr>
                                      <p:tavLst>
                                        <p:tav tm="0">
                                          <p:val>
                                            <p:strVal val="#ppt_y"/>
                                          </p:val>
                                        </p:tav>
                                        <p:tav tm="100000">
                                          <p:val>
                                            <p:strVal val="#ppt_y"/>
                                          </p:val>
                                        </p:tav>
                                      </p:tavLst>
                                    </p:anim>
                                    <p:anim calcmode="lin" valueType="num">
                                      <p:cBhvr>
                                        <p:cTn id="21" dur="2000" fill="hold"/>
                                        <p:tgtEl>
                                          <p:spTgt spid="8"/>
                                        </p:tgtEl>
                                        <p:attrNameLst>
                                          <p:attrName>ppt_w</p:attrName>
                                        </p:attrNameLst>
                                      </p:cBhvr>
                                      <p:tavLst>
                                        <p:tav tm="0">
                                          <p:val>
                                            <p:fltVal val="0"/>
                                          </p:val>
                                        </p:tav>
                                        <p:tav tm="100000">
                                          <p:val>
                                            <p:strVal val="#ppt_w"/>
                                          </p:val>
                                        </p:tav>
                                      </p:tavLst>
                                    </p:anim>
                                    <p:anim calcmode="lin" valueType="num">
                                      <p:cBhvr>
                                        <p:cTn id="22" dur="2000" fill="hold"/>
                                        <p:tgtEl>
                                          <p:spTgt spid="8"/>
                                        </p:tgtEl>
                                        <p:attrNameLst>
                                          <p:attrName>ppt_h</p:attrName>
                                        </p:attrNameLst>
                                      </p:cBhvr>
                                      <p:tavLst>
                                        <p:tav tm="0">
                                          <p:val>
                                            <p:strVal val="#ppt_h"/>
                                          </p:val>
                                        </p:tav>
                                        <p:tav tm="100000">
                                          <p:val>
                                            <p:strVal val="#ppt_h"/>
                                          </p:val>
                                        </p:tav>
                                      </p:tavLst>
                                    </p:anim>
                                  </p:childTnLst>
                                </p:cTn>
                              </p:par>
                            </p:childTnLst>
                          </p:cTn>
                        </p:par>
                        <p:par>
                          <p:cTn id="23" fill="hold">
                            <p:stCondLst>
                              <p:cond delay="2000"/>
                            </p:stCondLst>
                            <p:childTnLst>
                              <p:par>
                                <p:cTn id="24" presetID="18" presetClass="entr" presetSubtype="9"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Left)">
                                      <p:cBhvr>
                                        <p:cTn id="26" dur="2000"/>
                                        <p:tgtEl>
                                          <p:spTgt spid="10"/>
                                        </p:tgtEl>
                                      </p:cBhvr>
                                    </p:animEffect>
                                  </p:childTnLst>
                                </p:cTn>
                              </p:par>
                              <p:par>
                                <p:cTn id="27" presetID="18" presetClass="entr" presetSubtype="6"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strips(downRight)">
                                      <p:cBhvr>
                                        <p:cTn id="2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descr="C:\Documents and Settings\Полонская.TBC\Рабочий стол\0_94459_8c87cc2a_L[1].jpg"/>
          <p:cNvPicPr>
            <a:picLocks noChangeAspect="1" noChangeArrowheads="1"/>
          </p:cNvPicPr>
          <p:nvPr/>
        </p:nvPicPr>
        <p:blipFill>
          <a:blip r:embed="rId2" cstate="print"/>
          <a:srcRect/>
          <a:stretch>
            <a:fillRect/>
          </a:stretch>
        </p:blipFill>
        <p:spPr bwMode="auto">
          <a:xfrm>
            <a:off x="-57693" y="0"/>
            <a:ext cx="9201693" cy="6858000"/>
          </a:xfrm>
          <a:prstGeom prst="rect">
            <a:avLst/>
          </a:prstGeom>
          <a:noFill/>
        </p:spPr>
      </p:pic>
      <p:sp>
        <p:nvSpPr>
          <p:cNvPr id="7" name="Заголовок 6"/>
          <p:cNvSpPr>
            <a:spLocks noGrp="1"/>
          </p:cNvSpPr>
          <p:nvPr>
            <p:ph type="title"/>
          </p:nvPr>
        </p:nvSpPr>
        <p:spPr>
          <a:xfrm>
            <a:off x="323528" y="332656"/>
            <a:ext cx="8352928" cy="936104"/>
          </a:xfrm>
          <a:prstGeom prst="roundRect">
            <a:avLst/>
          </a:prstGeom>
          <a:solidFill>
            <a:srgbClr val="996633"/>
          </a:solidFill>
        </p:spPr>
        <p:style>
          <a:lnRef idx="3">
            <a:schemeClr val="lt1"/>
          </a:lnRef>
          <a:fillRef idx="1">
            <a:schemeClr val="accent2"/>
          </a:fillRef>
          <a:effectRef idx="1">
            <a:schemeClr val="accent2"/>
          </a:effectRef>
          <a:fontRef idx="minor">
            <a:schemeClr val="lt1"/>
          </a:fontRef>
        </p:style>
        <p:txBody>
          <a:bodyPr anchor="ctr">
            <a:normAutofit fontScale="90000"/>
          </a:bodyPr>
          <a:lstStyle/>
          <a:p>
            <a:pPr algn="ctr" fontAlgn="auto">
              <a:spcBef>
                <a:spcPts val="0"/>
              </a:spcBef>
              <a:spcAft>
                <a:spcPts val="0"/>
              </a:spcAft>
              <a:defRPr/>
            </a:pPr>
            <a:endParaRPr lang="ru-RU" sz="800" b="1" dirty="0">
              <a:solidFill>
                <a:schemeClr val="bg1"/>
              </a:solidFill>
            </a:endParaRPr>
          </a:p>
          <a:p>
            <a:pPr algn="ctr" fontAlgn="auto">
              <a:spcBef>
                <a:spcPts val="0"/>
              </a:spcBef>
              <a:spcAft>
                <a:spcPts val="0"/>
              </a:spcAft>
              <a:defRPr/>
            </a:pPr>
            <a:endParaRPr lang="ru-RU" sz="800" b="1" dirty="0">
              <a:solidFill>
                <a:schemeClr val="bg1"/>
              </a:solidFill>
            </a:endParaRPr>
          </a:p>
          <a:p>
            <a:pPr algn="ctr" fontAlgn="auto">
              <a:spcBef>
                <a:spcPts val="0"/>
              </a:spcBef>
              <a:spcAft>
                <a:spcPts val="0"/>
              </a:spcAft>
              <a:defRPr/>
            </a:pPr>
            <a:r>
              <a:rPr lang="ru-RU" b="1" dirty="0">
                <a:solidFill>
                  <a:schemeClr val="bg1"/>
                </a:solidFill>
              </a:rPr>
              <a:t> </a:t>
            </a:r>
            <a:r>
              <a:rPr lang="ru-RU" sz="2700" dirty="0">
                <a:solidFill>
                  <a:schemeClr val="bg1"/>
                </a:solidFill>
                <a:hlinkClick r:id="rId3"/>
              </a:rPr>
              <a:t>Александр Иванович Урусов </a:t>
            </a:r>
            <a:r>
              <a:rPr lang="ru-RU" sz="2700" dirty="0">
                <a:solidFill>
                  <a:schemeClr val="bg1"/>
                </a:solidFill>
              </a:rPr>
              <a:t>(1843–1900) -  </a:t>
            </a:r>
            <a:br>
              <a:rPr lang="ru-RU" sz="2700" dirty="0">
                <a:solidFill>
                  <a:schemeClr val="bg1"/>
                </a:solidFill>
              </a:rPr>
            </a:br>
            <a:r>
              <a:rPr lang="en-US" sz="2700" dirty="0">
                <a:solidFill>
                  <a:schemeClr val="bg1"/>
                </a:solidFill>
              </a:rPr>
              <a:t>«</a:t>
            </a:r>
            <a:r>
              <a:rPr lang="ru-RU" sz="2700" dirty="0">
                <a:solidFill>
                  <a:schemeClr val="bg1"/>
                </a:solidFill>
              </a:rPr>
              <a:t>НАРОДНЫЙ ТРИБУН</a:t>
            </a:r>
            <a:r>
              <a:rPr lang="en-US" sz="2700" dirty="0">
                <a:solidFill>
                  <a:schemeClr val="bg1"/>
                </a:solidFill>
              </a:rPr>
              <a:t>» </a:t>
            </a:r>
            <a:r>
              <a:rPr lang="en-US" sz="2700" dirty="0"/>
              <a:t/>
            </a:r>
            <a:br>
              <a:rPr lang="en-US" sz="2700" dirty="0"/>
            </a:br>
            <a:endParaRPr lang="ru-RU" sz="2700" dirty="0"/>
          </a:p>
        </p:txBody>
      </p:sp>
      <p:pic>
        <p:nvPicPr>
          <p:cNvPr id="9" name="Picture 2" descr="http://www.forumimage.ru/uploads/20090911/125266159432597442.jpg"/>
          <p:cNvPicPr>
            <a:picLocks noChangeAspect="1" noChangeArrowheads="1"/>
          </p:cNvPicPr>
          <p:nvPr/>
        </p:nvPicPr>
        <p:blipFill>
          <a:blip r:embed="rId4" cstate="email"/>
          <a:srcRect/>
          <a:stretch>
            <a:fillRect/>
          </a:stretch>
        </p:blipFill>
        <p:spPr bwMode="auto">
          <a:xfrm>
            <a:off x="1115616" y="1772816"/>
            <a:ext cx="2752725" cy="3857625"/>
          </a:xfrm>
          <a:prstGeom prst="roundRect">
            <a:avLst>
              <a:gd name="adj" fmla="val 4167"/>
            </a:avLst>
          </a:prstGeom>
          <a:solidFill>
            <a:srgbClr val="FFFFFF"/>
          </a:solidFill>
          <a:ln w="76200" cap="sq">
            <a:solidFill>
              <a:srgbClr val="996633"/>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0" name="Овал 9"/>
          <p:cNvSpPr/>
          <p:nvPr/>
        </p:nvSpPr>
        <p:spPr>
          <a:xfrm rot="1448895">
            <a:off x="5164571" y="2030352"/>
            <a:ext cx="2416646" cy="3857625"/>
          </a:xfrm>
          <a:prstGeom prst="ellipse">
            <a:avLst/>
          </a:prstGeom>
          <a:solidFill>
            <a:srgbClr val="996633"/>
          </a:solidFill>
        </p:spPr>
        <p:style>
          <a:lnRef idx="3">
            <a:schemeClr val="lt1"/>
          </a:lnRef>
          <a:fillRef idx="1">
            <a:schemeClr val="accent2"/>
          </a:fillRef>
          <a:effectRef idx="1">
            <a:schemeClr val="accent2"/>
          </a:effectRef>
          <a:fontRef idx="minor">
            <a:schemeClr val="lt1"/>
          </a:fontRef>
        </p:style>
        <p:txBody>
          <a:bodyPr anchor="ctr"/>
          <a:lstStyle/>
          <a:p>
            <a:pPr fontAlgn="auto">
              <a:spcBef>
                <a:spcPts val="0"/>
              </a:spcBef>
              <a:spcAft>
                <a:spcPts val="0"/>
              </a:spcAft>
              <a:defRPr/>
            </a:pPr>
            <a:r>
              <a:rPr lang="ru-RU" sz="2000" dirty="0"/>
              <a:t>«</a:t>
            </a:r>
            <a:r>
              <a:rPr lang="ru-RU" sz="2400" dirty="0"/>
              <a:t>Свыше совести человека нет силы в мире».</a:t>
            </a:r>
          </a:p>
          <a:p>
            <a:pPr algn="r" fontAlgn="auto">
              <a:spcBef>
                <a:spcPts val="0"/>
              </a:spcBef>
              <a:spcAft>
                <a:spcPts val="0"/>
              </a:spcAft>
              <a:defRPr/>
            </a:pPr>
            <a:r>
              <a:rPr lang="ru-RU" sz="2400" dirty="0"/>
              <a:t>К</a:t>
            </a:r>
            <a:r>
              <a:rPr lang="ru-RU" sz="2400" dirty="0" smtClean="0"/>
              <a:t>нязь  </a:t>
            </a:r>
          </a:p>
          <a:p>
            <a:pPr algn="r" fontAlgn="auto">
              <a:spcBef>
                <a:spcPts val="0"/>
              </a:spcBef>
              <a:spcAft>
                <a:spcPts val="0"/>
              </a:spcAft>
              <a:defRPr/>
            </a:pPr>
            <a:r>
              <a:rPr lang="ru-RU" sz="2400" dirty="0" smtClean="0"/>
              <a:t>А.И</a:t>
            </a:r>
            <a:r>
              <a:rPr lang="ru-RU" sz="2400" dirty="0"/>
              <a:t>. Урусов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4)">
                                      <p:cBhvr>
                                        <p:cTn id="7" dur="2000"/>
                                        <p:tgtEl>
                                          <p:spTgt spid="7"/>
                                        </p:tgtEl>
                                      </p:cBhvr>
                                    </p:animEffect>
                                  </p:childTnLst>
                                </p:cTn>
                              </p:par>
                              <p:par>
                                <p:cTn id="8" presetID="21"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heel(4)">
                                      <p:cBhvr>
                                        <p:cTn id="10" dur="2000"/>
                                        <p:tgtEl>
                                          <p:spTgt spid="9"/>
                                        </p:tgtEl>
                                      </p:cBhvr>
                                    </p:animEffect>
                                  </p:childTnLst>
                                </p:cTn>
                              </p:par>
                            </p:childTnLst>
                          </p:cTn>
                        </p:par>
                        <p:par>
                          <p:cTn id="11" fill="hold">
                            <p:stCondLst>
                              <p:cond delay="2000"/>
                            </p:stCondLst>
                            <p:childTnLst>
                              <p:par>
                                <p:cTn id="12" presetID="8"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diamond(in)">
                                      <p:cBhvr>
                                        <p:cTn id="14"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descr="C:\Documents and Settings\Полонская.TBC\Рабочий стол\0_94459_8c87cc2a_L[1].jpg"/>
          <p:cNvPicPr>
            <a:picLocks noChangeAspect="1" noChangeArrowheads="1"/>
          </p:cNvPicPr>
          <p:nvPr/>
        </p:nvPicPr>
        <p:blipFill>
          <a:blip r:embed="rId2" cstate="print"/>
          <a:srcRect/>
          <a:stretch>
            <a:fillRect/>
          </a:stretch>
        </p:blipFill>
        <p:spPr bwMode="auto">
          <a:xfrm>
            <a:off x="0" y="0"/>
            <a:ext cx="9201693" cy="6858000"/>
          </a:xfrm>
          <a:prstGeom prst="rect">
            <a:avLst/>
          </a:prstGeom>
          <a:noFill/>
        </p:spPr>
      </p:pic>
      <p:sp>
        <p:nvSpPr>
          <p:cNvPr id="4" name="Содержимое 3"/>
          <p:cNvSpPr>
            <a:spLocks noGrp="1"/>
          </p:cNvSpPr>
          <p:nvPr>
            <p:ph sz="half" idx="2"/>
          </p:nvPr>
        </p:nvSpPr>
        <p:spPr/>
        <p:txBody>
          <a:bodyPr>
            <a:normAutofit/>
          </a:bodyPr>
          <a:lstStyle/>
          <a:p>
            <a:pPr>
              <a:buNone/>
            </a:pPr>
            <a:r>
              <a:rPr lang="ru-RU" dirty="0" smtClean="0"/>
              <a:t>      </a:t>
            </a:r>
            <a:endParaRPr lang="ru-RU" dirty="0"/>
          </a:p>
        </p:txBody>
      </p:sp>
      <p:pic>
        <p:nvPicPr>
          <p:cNvPr id="17410" name="Picture 2" descr="http://pictures.bookshop.ua/TitleBooks/bs0000180660.jpg">
            <a:hlinkClick r:id="rId3"/>
          </p:cNvPr>
          <p:cNvPicPr>
            <a:picLocks noChangeAspect="1" noChangeArrowheads="1"/>
          </p:cNvPicPr>
          <p:nvPr/>
        </p:nvPicPr>
        <p:blipFill>
          <a:blip r:embed="rId4" cstate="email"/>
          <a:srcRect/>
          <a:stretch>
            <a:fillRect/>
          </a:stretch>
        </p:blipFill>
        <p:spPr bwMode="auto">
          <a:xfrm>
            <a:off x="323528" y="4653136"/>
            <a:ext cx="1368152" cy="1888050"/>
          </a:xfrm>
          <a:prstGeom prst="rect">
            <a:avLst/>
          </a:prstGeom>
          <a:noFill/>
        </p:spPr>
      </p:pic>
      <p:sp>
        <p:nvSpPr>
          <p:cNvPr id="7" name="Заголовок 6"/>
          <p:cNvSpPr>
            <a:spLocks noGrp="1"/>
          </p:cNvSpPr>
          <p:nvPr>
            <p:ph type="title"/>
          </p:nvPr>
        </p:nvSpPr>
        <p:spPr>
          <a:xfrm>
            <a:off x="457200" y="274638"/>
            <a:ext cx="8229600" cy="778098"/>
          </a:xfrm>
          <a:prstGeom prst="flowChartAlternateProcess">
            <a:avLst/>
          </a:prstGeom>
        </p:spPr>
        <p:style>
          <a:lnRef idx="3">
            <a:schemeClr val="lt1"/>
          </a:lnRef>
          <a:fillRef idx="1">
            <a:schemeClr val="accent2"/>
          </a:fillRef>
          <a:effectRef idx="1">
            <a:schemeClr val="accent2"/>
          </a:effectRef>
          <a:fontRef idx="minor">
            <a:schemeClr val="lt1"/>
          </a:fontRef>
        </p:style>
        <p:txBody>
          <a:bodyPr anchor="ctr">
            <a:noAutofit/>
          </a:bodyPr>
          <a:lstStyle/>
          <a:p>
            <a:pPr algn="ctr" fontAlgn="auto">
              <a:spcBef>
                <a:spcPts val="0"/>
              </a:spcBef>
              <a:spcAft>
                <a:spcPts val="0"/>
              </a:spcAft>
              <a:defRPr/>
            </a:pPr>
            <a:r>
              <a:rPr lang="ru-RU" sz="2400" dirty="0" smtClean="0"/>
              <a:t/>
            </a:r>
            <a:br>
              <a:rPr lang="ru-RU" sz="2400" dirty="0" smtClean="0"/>
            </a:br>
            <a:r>
              <a:rPr lang="ru-RU" sz="2400" dirty="0" smtClean="0"/>
              <a:t>«</a:t>
            </a:r>
            <a:r>
              <a:rPr lang="ru-RU" sz="2400" dirty="0"/>
              <a:t>В судебных </a:t>
            </a:r>
            <a:r>
              <a:rPr lang="ru-RU" sz="2400" dirty="0" smtClean="0"/>
              <a:t>процессах </a:t>
            </a:r>
            <a:r>
              <a:rPr lang="ru-RU" sz="2400" dirty="0"/>
              <a:t>он всегда умел соблюсти вкус и порядочность в </a:t>
            </a:r>
            <a:r>
              <a:rPr lang="ru-RU" sz="2400" dirty="0" smtClean="0"/>
              <a:t>приёмах</a:t>
            </a:r>
            <a:r>
              <a:rPr lang="en-US" sz="2400" dirty="0"/>
              <a:t>».</a:t>
            </a:r>
            <a:r>
              <a:rPr lang="ru-RU" sz="2400" dirty="0"/>
              <a:t> А.Ф. Кони</a:t>
            </a:r>
            <a:br>
              <a:rPr lang="ru-RU" sz="2400" dirty="0"/>
            </a:br>
            <a:endParaRPr lang="ru-RU" sz="2400" dirty="0"/>
          </a:p>
        </p:txBody>
      </p:sp>
      <p:pic>
        <p:nvPicPr>
          <p:cNvPr id="8" name="Picture 8" descr="http://rusliberal.ru/images/uruso16.jpg"/>
          <p:cNvPicPr>
            <a:picLocks noChangeAspect="1" noChangeArrowheads="1"/>
          </p:cNvPicPr>
          <p:nvPr/>
        </p:nvPicPr>
        <p:blipFill>
          <a:blip r:embed="rId5" cstate="email"/>
          <a:srcRect/>
          <a:stretch>
            <a:fillRect/>
          </a:stretch>
        </p:blipFill>
        <p:spPr bwMode="auto">
          <a:xfrm>
            <a:off x="1115616" y="1412776"/>
            <a:ext cx="1717487" cy="2738513"/>
          </a:xfrm>
          <a:prstGeom prst="rect">
            <a:avLst/>
          </a:prstGeom>
          <a:ln w="190500" cap="sq">
            <a:solidFill>
              <a:schemeClr val="accent2">
                <a:lumMod val="75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9" name="Скругленный прямоугольник 8"/>
          <p:cNvSpPr/>
          <p:nvPr/>
        </p:nvSpPr>
        <p:spPr>
          <a:xfrm>
            <a:off x="3059832" y="1268760"/>
            <a:ext cx="4608512" cy="2952328"/>
          </a:xfrm>
          <a:prstGeom prst="roundRect">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endParaRPr lang="ru-RU" sz="1400" dirty="0" smtClean="0"/>
          </a:p>
          <a:p>
            <a:pPr algn="just">
              <a:buNone/>
            </a:pPr>
            <a:r>
              <a:rPr lang="ru-RU" sz="1400" dirty="0" smtClean="0"/>
              <a:t>Родившись в княжеской семье, получив хорошее домашнее воспитание, успешно окончив гимназию, проявив склонность к гуманитарным наукам, он  поступил на юридический факультет Московского университета. Родители желали видеть сына на дипломатическом поприще, однако  Урусов решил посвятить себя судебной деятельности. Вскоре Урусову как начинающему юристу доверили выступить защитником по делу некоего крестьянина </a:t>
            </a:r>
            <a:r>
              <a:rPr lang="ru-RU" sz="1400" dirty="0" err="1" smtClean="0"/>
              <a:t>Бакина</a:t>
            </a:r>
            <a:r>
              <a:rPr lang="ru-RU" sz="1400" dirty="0" smtClean="0"/>
              <a:t>, обвинявшегося в ложном доносе. Он сумел проявить напористость, изобретательность и глубокое знание законов. Это небольшое дело решило его судьбу : Урусов стал  присяжным поверенным.</a:t>
            </a:r>
          </a:p>
          <a:p>
            <a:endParaRPr lang="ru-RU" sz="1400" dirty="0"/>
          </a:p>
        </p:txBody>
      </p:sp>
      <p:sp>
        <p:nvSpPr>
          <p:cNvPr id="11" name="Прямоугольник 10"/>
          <p:cNvSpPr/>
          <p:nvPr/>
        </p:nvSpPr>
        <p:spPr>
          <a:xfrm>
            <a:off x="1907704" y="4437112"/>
            <a:ext cx="6840760" cy="116955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fontAlgn="auto">
              <a:spcBef>
                <a:spcPts val="0"/>
              </a:spcBef>
              <a:spcAft>
                <a:spcPts val="0"/>
              </a:spcAft>
              <a:defRPr/>
            </a:pPr>
            <a:r>
              <a:rPr lang="ru-RU" sz="1400" dirty="0" smtClean="0"/>
              <a:t>Перед выступлением  на судебном процессе Урусов всегда тщательно изучал дело, раскладывая те или иные ключевые обстоятельства на отдельные группы  в зависимости от их значения и важности. Он даже составлял для себя специальные таблицы, на которых в концентрических кругах были изображены улики и доказательства.</a:t>
            </a:r>
            <a:endParaRPr lang="ru-RU" sz="1400" dirty="0"/>
          </a:p>
        </p:txBody>
      </p:sp>
      <p:sp>
        <p:nvSpPr>
          <p:cNvPr id="10" name="Скругленный прямоугольник 9"/>
          <p:cNvSpPr/>
          <p:nvPr/>
        </p:nvSpPr>
        <p:spPr>
          <a:xfrm>
            <a:off x="1835696" y="5517232"/>
            <a:ext cx="6912768" cy="936104"/>
          </a:xfrm>
          <a:prstGeom prst="roundRect">
            <a:avLst/>
          </a:prstGeom>
          <a:solidFill>
            <a:schemeClr val="accent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endParaRPr lang="ru-RU" sz="1400" dirty="0" smtClean="0"/>
          </a:p>
          <a:p>
            <a:pPr indent="457200"/>
            <a:endParaRPr lang="ru-RU" sz="1400" dirty="0" smtClean="0"/>
          </a:p>
          <a:p>
            <a:pPr indent="457200" algn="just"/>
            <a:r>
              <a:rPr lang="ru-RU" sz="1400" dirty="0" smtClean="0">
                <a:solidFill>
                  <a:schemeClr val="tx1"/>
                </a:solidFill>
              </a:rPr>
              <a:t>Урусов, А. И. </a:t>
            </a:r>
            <a:r>
              <a:rPr lang="ru-RU" sz="1400" dirty="0" err="1" smtClean="0">
                <a:solidFill>
                  <a:schemeClr val="tx1"/>
                </a:solidFill>
              </a:rPr>
              <a:t>Первосоздатель</a:t>
            </a:r>
            <a:r>
              <a:rPr lang="ru-RU" sz="1400" dirty="0" smtClean="0">
                <a:solidFill>
                  <a:schemeClr val="tx1"/>
                </a:solidFill>
              </a:rPr>
              <a:t> русской судебной защиты / Александр Урусов ; [сост. И. В. </a:t>
            </a:r>
            <a:r>
              <a:rPr lang="ru-RU" sz="1400" dirty="0" err="1" smtClean="0">
                <a:solidFill>
                  <a:schemeClr val="tx1"/>
                </a:solidFill>
              </a:rPr>
              <a:t>Потапчук</a:t>
            </a:r>
            <a:r>
              <a:rPr lang="ru-RU" sz="1400" dirty="0" smtClean="0">
                <a:solidFill>
                  <a:schemeClr val="tx1"/>
                </a:solidFill>
              </a:rPr>
              <a:t>]. – Тула : Автограф, 2001. – 350 с. – (Юридическое наследие. </a:t>
            </a:r>
            <a:r>
              <a:rPr lang="en-US" sz="1400" dirty="0" smtClean="0">
                <a:solidFill>
                  <a:schemeClr val="tx1"/>
                </a:solidFill>
              </a:rPr>
              <a:t>XIX</a:t>
            </a:r>
            <a:r>
              <a:rPr lang="ru-RU" sz="1400" dirty="0" smtClean="0">
                <a:solidFill>
                  <a:schemeClr val="tx1"/>
                </a:solidFill>
              </a:rPr>
              <a:t> век). </a:t>
            </a:r>
          </a:p>
          <a:p>
            <a:pPr indent="457200" algn="just"/>
            <a:r>
              <a:rPr lang="ru-RU" sz="1400" dirty="0" smtClean="0"/>
              <a:t>В книгу вошли статьи, очерки, речи, письма.</a:t>
            </a:r>
          </a:p>
          <a:p>
            <a:pPr indent="457200"/>
            <a:endParaRPr lang="ru-RU" sz="1400" dirty="0" smtClean="0"/>
          </a:p>
          <a:p>
            <a:r>
              <a:rPr lang="ru-RU" sz="1400" dirty="0"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3000" fill="hold"/>
                                        <p:tgtEl>
                                          <p:spTgt spid="7"/>
                                        </p:tgtEl>
                                        <p:attrNameLst>
                                          <p:attrName>ppt_w</p:attrName>
                                        </p:attrNameLst>
                                      </p:cBhvr>
                                      <p:tavLst>
                                        <p:tav tm="0">
                                          <p:val>
                                            <p:fltVal val="0"/>
                                          </p:val>
                                        </p:tav>
                                        <p:tav tm="100000">
                                          <p:val>
                                            <p:strVal val="#ppt_w"/>
                                          </p:val>
                                        </p:tav>
                                      </p:tavLst>
                                    </p:anim>
                                    <p:anim calcmode="lin" valueType="num">
                                      <p:cBhvr>
                                        <p:cTn id="8" dur="3000" fill="hold"/>
                                        <p:tgtEl>
                                          <p:spTgt spid="7"/>
                                        </p:tgtEl>
                                        <p:attrNameLst>
                                          <p:attrName>ppt_h</p:attrName>
                                        </p:attrNameLst>
                                      </p:cBhvr>
                                      <p:tavLst>
                                        <p:tav tm="0">
                                          <p:val>
                                            <p:fltVal val="0"/>
                                          </p:val>
                                        </p:tav>
                                        <p:tav tm="100000">
                                          <p:val>
                                            <p:strVal val="#ppt_h"/>
                                          </p:val>
                                        </p:tav>
                                      </p:tavLst>
                                    </p:anim>
                                    <p:animEffect transition="in" filter="fade">
                                      <p:cBhvr>
                                        <p:cTn id="9" dur="3000"/>
                                        <p:tgtEl>
                                          <p:spTgt spid="7"/>
                                        </p:tgtEl>
                                      </p:cBhvr>
                                    </p:animEffect>
                                  </p:childTnLst>
                                </p:cTn>
                              </p:par>
                            </p:childTnLst>
                          </p:cTn>
                        </p:par>
                        <p:par>
                          <p:cTn id="10" fill="hold">
                            <p:stCondLst>
                              <p:cond delay="3000"/>
                            </p:stCondLst>
                            <p:childTnLst>
                              <p:par>
                                <p:cTn id="11" presetID="15"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3000" fill="hold"/>
                                        <p:tgtEl>
                                          <p:spTgt spid="8"/>
                                        </p:tgtEl>
                                        <p:attrNameLst>
                                          <p:attrName>ppt_w</p:attrName>
                                        </p:attrNameLst>
                                      </p:cBhvr>
                                      <p:tavLst>
                                        <p:tav tm="0">
                                          <p:val>
                                            <p:fltVal val="0"/>
                                          </p:val>
                                        </p:tav>
                                        <p:tav tm="100000">
                                          <p:val>
                                            <p:strVal val="#ppt_w"/>
                                          </p:val>
                                        </p:tav>
                                      </p:tavLst>
                                    </p:anim>
                                    <p:anim calcmode="lin" valueType="num">
                                      <p:cBhvr>
                                        <p:cTn id="14" dur="3000" fill="hold"/>
                                        <p:tgtEl>
                                          <p:spTgt spid="8"/>
                                        </p:tgtEl>
                                        <p:attrNameLst>
                                          <p:attrName>ppt_h</p:attrName>
                                        </p:attrNameLst>
                                      </p:cBhvr>
                                      <p:tavLst>
                                        <p:tav tm="0">
                                          <p:val>
                                            <p:fltVal val="0"/>
                                          </p:val>
                                        </p:tav>
                                        <p:tav tm="100000">
                                          <p:val>
                                            <p:strVal val="#ppt_h"/>
                                          </p:val>
                                        </p:tav>
                                      </p:tavLst>
                                    </p:anim>
                                    <p:anim calcmode="lin" valueType="num">
                                      <p:cBhvr>
                                        <p:cTn id="15" dur="3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6" dur="3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17" fill="hold">
                            <p:stCondLst>
                              <p:cond delay="6000"/>
                            </p:stCondLst>
                            <p:childTnLst>
                              <p:par>
                                <p:cTn id="18" presetID="42" presetClass="entr" presetSubtype="0"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2000"/>
                                        <p:tgtEl>
                                          <p:spTgt spid="9"/>
                                        </p:tgtEl>
                                      </p:cBhvr>
                                    </p:animEffect>
                                    <p:anim calcmode="lin" valueType="num">
                                      <p:cBhvr>
                                        <p:cTn id="21" dur="2000" fill="hold"/>
                                        <p:tgtEl>
                                          <p:spTgt spid="9"/>
                                        </p:tgtEl>
                                        <p:attrNameLst>
                                          <p:attrName>ppt_x</p:attrName>
                                        </p:attrNameLst>
                                      </p:cBhvr>
                                      <p:tavLst>
                                        <p:tav tm="0">
                                          <p:val>
                                            <p:strVal val="#ppt_x"/>
                                          </p:val>
                                        </p:tav>
                                        <p:tav tm="100000">
                                          <p:val>
                                            <p:strVal val="#ppt_x"/>
                                          </p:val>
                                        </p:tav>
                                      </p:tavLst>
                                    </p:anim>
                                    <p:anim calcmode="lin" valueType="num">
                                      <p:cBhvr>
                                        <p:cTn id="22" dur="2000" fill="hold"/>
                                        <p:tgtEl>
                                          <p:spTgt spid="9"/>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2000"/>
                                        <p:tgtEl>
                                          <p:spTgt spid="11"/>
                                        </p:tgtEl>
                                      </p:cBhvr>
                                    </p:animEffect>
                                    <p:anim calcmode="lin" valueType="num">
                                      <p:cBhvr>
                                        <p:cTn id="26" dur="2000" fill="hold"/>
                                        <p:tgtEl>
                                          <p:spTgt spid="11"/>
                                        </p:tgtEl>
                                        <p:attrNameLst>
                                          <p:attrName>ppt_x</p:attrName>
                                        </p:attrNameLst>
                                      </p:cBhvr>
                                      <p:tavLst>
                                        <p:tav tm="0">
                                          <p:val>
                                            <p:strVal val="#ppt_x"/>
                                          </p:val>
                                        </p:tav>
                                        <p:tav tm="100000">
                                          <p:val>
                                            <p:strVal val="#ppt_x"/>
                                          </p:val>
                                        </p:tav>
                                      </p:tavLst>
                                    </p:anim>
                                    <p:anim calcmode="lin" valueType="num">
                                      <p:cBhvr>
                                        <p:cTn id="27" dur="2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8000"/>
                            </p:stCondLst>
                            <p:childTnLst>
                              <p:par>
                                <p:cTn id="29" presetID="12" presetClass="entr" presetSubtype="4" fill="hold" nodeType="afterEffect">
                                  <p:stCondLst>
                                    <p:cond delay="0"/>
                                  </p:stCondLst>
                                  <p:childTnLst>
                                    <p:set>
                                      <p:cBhvr>
                                        <p:cTn id="30" dur="1" fill="hold">
                                          <p:stCondLst>
                                            <p:cond delay="0"/>
                                          </p:stCondLst>
                                        </p:cTn>
                                        <p:tgtEl>
                                          <p:spTgt spid="17410"/>
                                        </p:tgtEl>
                                        <p:attrNameLst>
                                          <p:attrName>style.visibility</p:attrName>
                                        </p:attrNameLst>
                                      </p:cBhvr>
                                      <p:to>
                                        <p:strVal val="visible"/>
                                      </p:to>
                                    </p:set>
                                    <p:animEffect transition="in" filter="slide(fromBottom)">
                                      <p:cBhvr>
                                        <p:cTn id="31" dur="2000"/>
                                        <p:tgtEl>
                                          <p:spTgt spid="17410"/>
                                        </p:tgtEl>
                                      </p:cBhvr>
                                    </p:animEffect>
                                  </p:childTnLst>
                                </p:cTn>
                              </p:par>
                              <p:par>
                                <p:cTn id="32" presetID="12" presetClass="entr" presetSubtype="4"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lide(fromBottom)">
                                      <p:cBhvr>
                                        <p:cTn id="34"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descr="C:\Documents and Settings\Полонская.TBC\Рабочий стол\0_94459_8c87cc2a_L[1].jpg"/>
          <p:cNvPicPr>
            <a:picLocks noChangeAspect="1" noChangeArrowheads="1"/>
          </p:cNvPicPr>
          <p:nvPr/>
        </p:nvPicPr>
        <p:blipFill>
          <a:blip r:embed="rId2" cstate="print"/>
          <a:srcRect/>
          <a:stretch>
            <a:fillRect/>
          </a:stretch>
        </p:blipFill>
        <p:spPr bwMode="auto">
          <a:xfrm>
            <a:off x="0" y="0"/>
            <a:ext cx="9201693" cy="6858000"/>
          </a:xfrm>
          <a:prstGeom prst="rect">
            <a:avLst/>
          </a:prstGeom>
          <a:noFill/>
        </p:spPr>
      </p:pic>
      <p:sp>
        <p:nvSpPr>
          <p:cNvPr id="4" name="Содержимое 3"/>
          <p:cNvSpPr>
            <a:spLocks noGrp="1"/>
          </p:cNvSpPr>
          <p:nvPr>
            <p:ph sz="half" idx="2"/>
          </p:nvPr>
        </p:nvSpPr>
        <p:spPr>
          <a:xfrm>
            <a:off x="539552" y="1268760"/>
            <a:ext cx="2664296" cy="4608512"/>
          </a:xfrm>
        </p:spPr>
        <p:style>
          <a:lnRef idx="1">
            <a:schemeClr val="accent4"/>
          </a:lnRef>
          <a:fillRef idx="2">
            <a:schemeClr val="accent4"/>
          </a:fillRef>
          <a:effectRef idx="1">
            <a:schemeClr val="accent4"/>
          </a:effectRef>
          <a:fontRef idx="minor">
            <a:schemeClr val="dk1"/>
          </a:fontRef>
        </p:style>
        <p:txBody>
          <a:bodyPr>
            <a:noAutofit/>
          </a:bodyPr>
          <a:lstStyle/>
          <a:p>
            <a:pPr marL="0" indent="0">
              <a:spcBef>
                <a:spcPts val="0"/>
              </a:spcBef>
              <a:buNone/>
            </a:pPr>
            <a:r>
              <a:rPr lang="ru-RU" sz="1400" dirty="0" smtClean="0"/>
              <a:t>Урусов участвовал во многих знаковых процессах, например, в 1867 г. он взялся защищать крестьянку </a:t>
            </a:r>
            <a:r>
              <a:rPr lang="ru-RU" sz="1400" dirty="0" err="1" smtClean="0"/>
              <a:t>Волохову</a:t>
            </a:r>
            <a:r>
              <a:rPr lang="ru-RU" sz="1400" dirty="0" smtClean="0"/>
              <a:t>, обвинявшуюся в убийстве мужа. Подсудимая категорически отрицала свою вину. Правильный и тщательный анализ косвенных доказательств имел по делу принципиальное значение. И молодой защитник превосходно справился со своей трудной задачей, доказав невиновность своей подзащитной. Подсудимая была оправдана. На другой день весь город говорил об успехе Урусова. Новая звезда, как писали тогда газеты, засияла на небосклоне российской юриспруденции.</a:t>
            </a:r>
          </a:p>
          <a:p>
            <a:pPr marL="0" indent="0">
              <a:spcBef>
                <a:spcPts val="0"/>
              </a:spcBef>
            </a:pPr>
            <a:endParaRPr lang="ru-RU" sz="1400" dirty="0" smtClean="0"/>
          </a:p>
          <a:p>
            <a:pPr marL="0" indent="0">
              <a:spcBef>
                <a:spcPts val="0"/>
              </a:spcBef>
            </a:pPr>
            <a:endParaRPr lang="ru-RU" sz="1400" dirty="0" smtClean="0"/>
          </a:p>
        </p:txBody>
      </p:sp>
      <p:pic>
        <p:nvPicPr>
          <p:cNvPr id="1026" name="Picture 2" descr="http://www.svdevelopment.com/content/active/1261-1235749565-xl.jpg">
            <a:hlinkClick r:id="rId3"/>
          </p:cNvPr>
          <p:cNvPicPr>
            <a:picLocks noChangeAspect="1" noChangeArrowheads="1"/>
          </p:cNvPicPr>
          <p:nvPr/>
        </p:nvPicPr>
        <p:blipFill>
          <a:blip r:embed="rId4" cstate="email"/>
          <a:srcRect/>
          <a:stretch>
            <a:fillRect/>
          </a:stretch>
        </p:blipFill>
        <p:spPr bwMode="auto">
          <a:xfrm>
            <a:off x="3131840" y="1340768"/>
            <a:ext cx="2232248" cy="3226530"/>
          </a:xfrm>
          <a:prstGeom prst="ellipse">
            <a:avLst/>
          </a:prstGeom>
          <a:ln w="63500" cap="rnd">
            <a:solidFill>
              <a:schemeClr val="accent4">
                <a:lumMod val="75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Заголовок 6"/>
          <p:cNvSpPr>
            <a:spLocks noGrp="1"/>
          </p:cNvSpPr>
          <p:nvPr>
            <p:ph type="title"/>
          </p:nvPr>
        </p:nvSpPr>
        <p:spPr>
          <a:xfrm>
            <a:off x="1259632" y="116632"/>
            <a:ext cx="6696744" cy="1008112"/>
          </a:xfrm>
          <a:prstGeom prst="snip2SameRect">
            <a:avLst>
              <a:gd name="adj1" fmla="val 50000"/>
              <a:gd name="adj2" fmla="val 0"/>
            </a:avLst>
          </a:prstGeom>
        </p:spPr>
        <p:style>
          <a:lnRef idx="3">
            <a:schemeClr val="lt1"/>
          </a:lnRef>
          <a:fillRef idx="1">
            <a:schemeClr val="accent4"/>
          </a:fillRef>
          <a:effectRef idx="1">
            <a:schemeClr val="accent4"/>
          </a:effectRef>
          <a:fontRef idx="minor">
            <a:schemeClr val="lt1"/>
          </a:fontRef>
        </p:style>
        <p:txBody>
          <a:bodyPr anchor="ctr">
            <a:normAutofit fontScale="90000"/>
          </a:bodyPr>
          <a:lstStyle/>
          <a:p>
            <a:pPr algn="ctr" fontAlgn="auto">
              <a:spcBef>
                <a:spcPts val="0"/>
              </a:spcBef>
              <a:spcAft>
                <a:spcPts val="0"/>
              </a:spcAft>
              <a:defRPr/>
            </a:pPr>
            <a:r>
              <a:rPr lang="ru-RU" sz="2800" i="1" dirty="0" smtClean="0">
                <a:solidFill>
                  <a:schemeClr val="bg1"/>
                </a:solidFill>
              </a:rPr>
              <a:t>«</a:t>
            </a:r>
            <a:r>
              <a:rPr lang="ru-RU" sz="2400" i="1" dirty="0" smtClean="0">
                <a:solidFill>
                  <a:schemeClr val="bg1"/>
                </a:solidFill>
              </a:rPr>
              <a:t>Князь </a:t>
            </a:r>
            <a:r>
              <a:rPr lang="ru-RU" sz="2400" i="1" dirty="0">
                <a:solidFill>
                  <a:schemeClr val="bg1"/>
                </a:solidFill>
              </a:rPr>
              <a:t>Александр Иванович Урусов  - </a:t>
            </a:r>
            <a:r>
              <a:rPr lang="ru-RU" sz="2400" i="1" dirty="0" smtClean="0">
                <a:solidFill>
                  <a:schemeClr val="bg1"/>
                </a:solidFill>
              </a:rPr>
              <a:t/>
            </a:r>
            <a:br>
              <a:rPr lang="ru-RU" sz="2400" i="1" dirty="0" smtClean="0">
                <a:solidFill>
                  <a:schemeClr val="bg1"/>
                </a:solidFill>
              </a:rPr>
            </a:br>
            <a:r>
              <a:rPr lang="ru-RU" sz="2400" i="1" dirty="0" smtClean="0">
                <a:solidFill>
                  <a:schemeClr val="bg1"/>
                </a:solidFill>
              </a:rPr>
              <a:t>неотразимый диалектик». </a:t>
            </a:r>
            <a:r>
              <a:rPr lang="ru-RU" sz="2400" dirty="0">
                <a:solidFill>
                  <a:schemeClr val="bg1"/>
                </a:solidFill>
              </a:rPr>
              <a:t>А.П. Чехов</a:t>
            </a:r>
            <a:endParaRPr lang="ru-RU" sz="2400" dirty="0"/>
          </a:p>
        </p:txBody>
      </p:sp>
      <p:pic>
        <p:nvPicPr>
          <p:cNvPr id="8" name="Picture 2" descr="Ивакина Н.Н. Основы судебного красноречия (Риторика для юристов) - e5.ru"/>
          <p:cNvPicPr>
            <a:picLocks noChangeAspect="1" noChangeArrowheads="1"/>
          </p:cNvPicPr>
          <p:nvPr/>
        </p:nvPicPr>
        <p:blipFill>
          <a:blip r:embed="rId5" cstate="email"/>
          <a:srcRect/>
          <a:stretch>
            <a:fillRect/>
          </a:stretch>
        </p:blipFill>
        <p:spPr bwMode="auto">
          <a:xfrm>
            <a:off x="5220072" y="1268760"/>
            <a:ext cx="1224136" cy="1888134"/>
          </a:xfrm>
          <a:prstGeom prst="rect">
            <a:avLst/>
          </a:prstGeom>
          <a:noFill/>
        </p:spPr>
      </p:pic>
      <p:pic>
        <p:nvPicPr>
          <p:cNvPr id="10" name="Picture 2" descr="http://www.char.ru/books/1313625_Professionalnaya_rech_yurista.jpg"/>
          <p:cNvPicPr>
            <a:picLocks noChangeAspect="1" noChangeArrowheads="1"/>
          </p:cNvPicPr>
          <p:nvPr/>
        </p:nvPicPr>
        <p:blipFill>
          <a:blip r:embed="rId6" cstate="email"/>
          <a:srcRect/>
          <a:stretch>
            <a:fillRect/>
          </a:stretch>
        </p:blipFill>
        <p:spPr bwMode="auto">
          <a:xfrm>
            <a:off x="5724128" y="2996952"/>
            <a:ext cx="1141438" cy="1832309"/>
          </a:xfrm>
          <a:prstGeom prst="rect">
            <a:avLst/>
          </a:prstGeom>
          <a:noFill/>
        </p:spPr>
      </p:pic>
      <p:sp>
        <p:nvSpPr>
          <p:cNvPr id="13" name="Скругленный прямоугольник 12"/>
          <p:cNvSpPr/>
          <p:nvPr/>
        </p:nvSpPr>
        <p:spPr>
          <a:xfrm>
            <a:off x="2987824" y="5013176"/>
            <a:ext cx="5760640" cy="144016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indent="457200" algn="just"/>
            <a:r>
              <a:rPr lang="ru-RU" sz="1400" dirty="0" smtClean="0"/>
              <a:t>В учебных пособиях рассматриваются назначение и характерные особенности судебной речи как жанра ораторского искусства, способы и методы аргументации, речевые средства логичности и воздействия судебной речи, этика речевого поведения судебного оратора. Даются рекомендации по выбору и употреблению языковых средств и предупреждению речевых ошибок. </a:t>
            </a:r>
            <a:endParaRPr lang="ru-RU" sz="1400" dirty="0"/>
          </a:p>
        </p:txBody>
      </p:sp>
      <p:sp>
        <p:nvSpPr>
          <p:cNvPr id="22529" name="Rectangle 1"/>
          <p:cNvSpPr>
            <a:spLocks noChangeArrowheads="1"/>
          </p:cNvSpPr>
          <p:nvPr/>
        </p:nvSpPr>
        <p:spPr bwMode="auto">
          <a:xfrm>
            <a:off x="6444208" y="1340768"/>
            <a:ext cx="2304256" cy="1600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mj-lt"/>
                <a:ea typeface="Times New Roman" pitchFamily="18" charset="0"/>
              </a:rPr>
              <a:t>Ивакина, Н. Н.</a:t>
            </a:r>
            <a:endParaRPr kumimoji="0" lang="ru-RU" sz="1400" b="0" i="0" u="none" strike="noStrike" cap="none" normalizeH="0" baseline="0" dirty="0" smtClean="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mj-lt"/>
                <a:ea typeface="Times New Roman" pitchFamily="18" charset="0"/>
              </a:rPr>
              <a:t>Основы судебного красноречия (риторика для юристов) : [учеб. пособие] / Надежда Ивакина. – М. : </a:t>
            </a:r>
            <a:r>
              <a:rPr kumimoji="0" lang="ru-RU" sz="1400" b="0" i="0" u="none" strike="noStrike" cap="none" normalizeH="0" baseline="0" dirty="0" err="1" smtClean="0">
                <a:ln>
                  <a:noFill/>
                </a:ln>
                <a:solidFill>
                  <a:schemeClr val="tx1"/>
                </a:solidFill>
                <a:effectLst/>
                <a:latin typeface="+mj-lt"/>
                <a:ea typeface="Times New Roman" pitchFamily="18" charset="0"/>
              </a:rPr>
              <a:t>Юристъ</a:t>
            </a:r>
            <a:r>
              <a:rPr kumimoji="0" lang="ru-RU" sz="1400" b="0" i="0" u="none" strike="noStrike" cap="none" normalizeH="0" baseline="0" dirty="0" smtClean="0">
                <a:ln>
                  <a:noFill/>
                </a:ln>
                <a:solidFill>
                  <a:schemeClr val="tx1"/>
                </a:solidFill>
                <a:effectLst/>
                <a:latin typeface="+mj-lt"/>
                <a:ea typeface="Times New Roman" pitchFamily="18" charset="0"/>
              </a:rPr>
              <a:t>, 2000. – 383 с. </a:t>
            </a:r>
            <a:endParaRPr kumimoji="0" lang="ru-RU" sz="1400" b="0" i="0" u="none" strike="noStrike" cap="none" normalizeH="0" baseline="0" dirty="0" smtClean="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mj-lt"/>
            </a:endParaRPr>
          </a:p>
        </p:txBody>
      </p:sp>
      <p:sp>
        <p:nvSpPr>
          <p:cNvPr id="22530" name="Rectangle 2"/>
          <p:cNvSpPr>
            <a:spLocks noChangeArrowheads="1"/>
          </p:cNvSpPr>
          <p:nvPr/>
        </p:nvSpPr>
        <p:spPr bwMode="auto">
          <a:xfrm>
            <a:off x="6876256" y="2924944"/>
            <a:ext cx="1907704" cy="20928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mj-lt"/>
                <a:ea typeface="Times New Roman" pitchFamily="18" charset="0"/>
              </a:rPr>
              <a:t>Ивакина, Н. Н.</a:t>
            </a:r>
            <a:endParaRPr kumimoji="0" lang="ru-RU" sz="1400" b="0" i="0" u="none" strike="noStrike" cap="none" normalizeH="0" baseline="0" dirty="0" smtClean="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mj-lt"/>
                <a:ea typeface="Times New Roman" pitchFamily="18" charset="0"/>
              </a:rPr>
              <a:t>Профессиональная речь юриста : [учебное пособие] / Надежда Ивакина. – М. : </a:t>
            </a:r>
            <a:endParaRPr kumimoji="0" lang="ru-RU" sz="1400" b="0" i="0" u="none" strike="noStrike" cap="none" normalizeH="0" baseline="0" dirty="0" smtClean="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mj-lt"/>
                <a:ea typeface="Times New Roman" pitchFamily="18" charset="0"/>
              </a:rPr>
              <a:t>Норма : </a:t>
            </a:r>
            <a:r>
              <a:rPr kumimoji="0" lang="ru-RU" sz="1400" b="0" i="0" u="none" strike="noStrike" cap="none" normalizeH="0" baseline="0" dirty="0" err="1" smtClean="0">
                <a:ln>
                  <a:noFill/>
                </a:ln>
                <a:solidFill>
                  <a:schemeClr val="tx1"/>
                </a:solidFill>
                <a:effectLst/>
                <a:latin typeface="+mj-lt"/>
                <a:ea typeface="Times New Roman" pitchFamily="18" charset="0"/>
              </a:rPr>
              <a:t>Инфра-М</a:t>
            </a:r>
            <a:r>
              <a:rPr kumimoji="0" lang="ru-RU" sz="1400" b="0" i="0" u="none" strike="noStrike" cap="none" normalizeH="0" baseline="0" dirty="0" smtClean="0">
                <a:ln>
                  <a:noFill/>
                </a:ln>
                <a:solidFill>
                  <a:schemeClr val="tx1"/>
                </a:solidFill>
                <a:effectLst/>
                <a:latin typeface="+mj-lt"/>
                <a:ea typeface="Times New Roman" pitchFamily="18" charset="0"/>
              </a:rPr>
              <a:t>, 2011. – 447 с.</a:t>
            </a:r>
            <a:endParaRPr kumimoji="0" lang="ru-RU" sz="1400" b="0" i="0" u="none" strike="noStrike" cap="none" normalizeH="0" baseline="0" dirty="0" smtClean="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600" decel="100000"/>
                                        <p:tgtEl>
                                          <p:spTgt spid="7"/>
                                        </p:tgtEl>
                                      </p:cBhvr>
                                    </p:animEffect>
                                    <p:anim calcmode="lin" valueType="num">
                                      <p:cBhvr>
                                        <p:cTn id="8" dur="1600" decel="100000" fill="hold"/>
                                        <p:tgtEl>
                                          <p:spTgt spid="7"/>
                                        </p:tgtEl>
                                        <p:attrNameLst>
                                          <p:attrName>style.rotation</p:attrName>
                                        </p:attrNameLst>
                                      </p:cBhvr>
                                      <p:tavLst>
                                        <p:tav tm="0">
                                          <p:val>
                                            <p:fltVal val="-90"/>
                                          </p:val>
                                        </p:tav>
                                        <p:tav tm="100000">
                                          <p:val>
                                            <p:fltVal val="0"/>
                                          </p:val>
                                        </p:tav>
                                      </p:tavLst>
                                    </p:anim>
                                    <p:anim calcmode="lin" valueType="num">
                                      <p:cBhvr>
                                        <p:cTn id="9" dur="1600" decel="100000" fill="hold"/>
                                        <p:tgtEl>
                                          <p:spTgt spid="7"/>
                                        </p:tgtEl>
                                        <p:attrNameLst>
                                          <p:attrName>ppt_x</p:attrName>
                                        </p:attrNameLst>
                                      </p:cBhvr>
                                      <p:tavLst>
                                        <p:tav tm="0">
                                          <p:val>
                                            <p:strVal val="#ppt_x+0.4"/>
                                          </p:val>
                                        </p:tav>
                                        <p:tav tm="100000">
                                          <p:val>
                                            <p:strVal val="#ppt_x-0.05"/>
                                          </p:val>
                                        </p:tav>
                                      </p:tavLst>
                                    </p:anim>
                                    <p:anim calcmode="lin" valueType="num">
                                      <p:cBhvr>
                                        <p:cTn id="10" dur="1600" decel="100000" fill="hold"/>
                                        <p:tgtEl>
                                          <p:spTgt spid="7"/>
                                        </p:tgtEl>
                                        <p:attrNameLst>
                                          <p:attrName>ppt_y</p:attrName>
                                        </p:attrNameLst>
                                      </p:cBhvr>
                                      <p:tavLst>
                                        <p:tav tm="0">
                                          <p:val>
                                            <p:strVal val="#ppt_y-0.4"/>
                                          </p:val>
                                        </p:tav>
                                        <p:tav tm="100000">
                                          <p:val>
                                            <p:strVal val="#ppt_y+0.1"/>
                                          </p:val>
                                        </p:tav>
                                      </p:tavLst>
                                    </p:anim>
                                    <p:anim calcmode="lin" valueType="num">
                                      <p:cBhvr>
                                        <p:cTn id="11" dur="400" accel="100000" fill="hold">
                                          <p:stCondLst>
                                            <p:cond delay="1600"/>
                                          </p:stCondLst>
                                        </p:cTn>
                                        <p:tgtEl>
                                          <p:spTgt spid="7"/>
                                        </p:tgtEl>
                                        <p:attrNameLst>
                                          <p:attrName>ppt_x</p:attrName>
                                        </p:attrNameLst>
                                      </p:cBhvr>
                                      <p:tavLst>
                                        <p:tav tm="0">
                                          <p:val>
                                            <p:strVal val="#ppt_x-0.05"/>
                                          </p:val>
                                        </p:tav>
                                        <p:tav tm="100000">
                                          <p:val>
                                            <p:strVal val="#ppt_x"/>
                                          </p:val>
                                        </p:tav>
                                      </p:tavLst>
                                    </p:anim>
                                    <p:anim calcmode="lin" valueType="num">
                                      <p:cBhvr>
                                        <p:cTn id="12" dur="400" accel="100000" fill="hold">
                                          <p:stCondLst>
                                            <p:cond delay="1600"/>
                                          </p:stCondLst>
                                        </p:cTn>
                                        <p:tgtEl>
                                          <p:spTgt spid="7"/>
                                        </p:tgtEl>
                                        <p:attrNameLst>
                                          <p:attrName>ppt_y</p:attrName>
                                        </p:attrNameLst>
                                      </p:cBhvr>
                                      <p:tavLst>
                                        <p:tav tm="0">
                                          <p:val>
                                            <p:strVal val="#ppt_y+0.1"/>
                                          </p:val>
                                        </p:tav>
                                        <p:tav tm="100000">
                                          <p:val>
                                            <p:strVal val="#ppt_y"/>
                                          </p:val>
                                        </p:tav>
                                      </p:tavLst>
                                    </p:anim>
                                  </p:childTnLst>
                                </p:cTn>
                              </p:par>
                            </p:childTnLst>
                          </p:cTn>
                        </p:par>
                        <p:par>
                          <p:cTn id="13" fill="hold">
                            <p:stCondLst>
                              <p:cond delay="2000"/>
                            </p:stCondLst>
                            <p:childTnLst>
                              <p:par>
                                <p:cTn id="14" presetID="17" presetClass="entr" presetSubtype="10" fill="hold" grpId="0" nodeType="afterEffect">
                                  <p:stCondLst>
                                    <p:cond delay="0"/>
                                  </p:stCondLst>
                                  <p:childTnLst>
                                    <p:set>
                                      <p:cBhvr>
                                        <p:cTn id="15" dur="1" fill="hold">
                                          <p:stCondLst>
                                            <p:cond delay="0"/>
                                          </p:stCondLst>
                                        </p:cTn>
                                        <p:tgtEl>
                                          <p:spTgt spid="4">
                                            <p:bg/>
                                          </p:spTgt>
                                        </p:tgtEl>
                                        <p:attrNameLst>
                                          <p:attrName>style.visibility</p:attrName>
                                        </p:attrNameLst>
                                      </p:cBhvr>
                                      <p:to>
                                        <p:strVal val="visible"/>
                                      </p:to>
                                    </p:set>
                                    <p:anim calcmode="lin" valueType="num">
                                      <p:cBhvr>
                                        <p:cTn id="16" dur="500" fill="hold"/>
                                        <p:tgtEl>
                                          <p:spTgt spid="4">
                                            <p:bg/>
                                          </p:spTgt>
                                        </p:tgtEl>
                                        <p:attrNameLst>
                                          <p:attrName>ppt_w</p:attrName>
                                        </p:attrNameLst>
                                      </p:cBhvr>
                                      <p:tavLst>
                                        <p:tav tm="0">
                                          <p:val>
                                            <p:fltVal val="0"/>
                                          </p:val>
                                        </p:tav>
                                        <p:tav tm="100000">
                                          <p:val>
                                            <p:strVal val="#ppt_w"/>
                                          </p:val>
                                        </p:tav>
                                      </p:tavLst>
                                    </p:anim>
                                    <p:anim calcmode="lin" valueType="num">
                                      <p:cBhvr>
                                        <p:cTn id="17" dur="500" fill="hold"/>
                                        <p:tgtEl>
                                          <p:spTgt spid="4">
                                            <p:bg/>
                                          </p:spTgt>
                                        </p:tgtEl>
                                        <p:attrNameLst>
                                          <p:attrName>ppt_h</p:attrName>
                                        </p:attrNameLst>
                                      </p:cBhvr>
                                      <p:tavLst>
                                        <p:tav tm="0">
                                          <p:val>
                                            <p:strVal val="#ppt_h"/>
                                          </p:val>
                                        </p:tav>
                                        <p:tav tm="100000">
                                          <p:val>
                                            <p:strVal val="#ppt_h"/>
                                          </p:val>
                                        </p:tav>
                                      </p:tavLst>
                                    </p:anim>
                                  </p:childTnLst>
                                </p:cTn>
                              </p:par>
                              <p:par>
                                <p:cTn id="18" presetID="17" presetClass="entr" presetSubtype="10" fill="hold" grpId="0" nodeType="with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 calcmode="lin" valueType="num">
                                      <p:cBhvr>
                                        <p:cTn id="20"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1" dur="500" fill="hold"/>
                                        <p:tgtEl>
                                          <p:spTgt spid="4">
                                            <p:txEl>
                                              <p:pRg st="0" end="0"/>
                                            </p:txEl>
                                          </p:spTgt>
                                        </p:tgtEl>
                                        <p:attrNameLst>
                                          <p:attrName>ppt_h</p:attrName>
                                        </p:attrNameLst>
                                      </p:cBhvr>
                                      <p:tavLst>
                                        <p:tav tm="0">
                                          <p:val>
                                            <p:strVal val="#ppt_h"/>
                                          </p:val>
                                        </p:tav>
                                        <p:tav tm="100000">
                                          <p:val>
                                            <p:strVal val="#ppt_h"/>
                                          </p:val>
                                        </p:tav>
                                      </p:tavLst>
                                    </p:anim>
                                  </p:childTnLst>
                                </p:cTn>
                              </p:par>
                              <p:par>
                                <p:cTn id="22" presetID="17" presetClass="entr" presetSubtype="10" fill="hold" nodeType="withEffect">
                                  <p:stCondLst>
                                    <p:cond delay="0"/>
                                  </p:stCondLst>
                                  <p:childTnLst>
                                    <p:set>
                                      <p:cBhvr>
                                        <p:cTn id="23" dur="1" fill="hold">
                                          <p:stCondLst>
                                            <p:cond delay="0"/>
                                          </p:stCondLst>
                                        </p:cTn>
                                        <p:tgtEl>
                                          <p:spTgt spid="1026"/>
                                        </p:tgtEl>
                                        <p:attrNameLst>
                                          <p:attrName>style.visibility</p:attrName>
                                        </p:attrNameLst>
                                      </p:cBhvr>
                                      <p:to>
                                        <p:strVal val="visible"/>
                                      </p:to>
                                    </p:set>
                                    <p:anim calcmode="lin" valueType="num">
                                      <p:cBhvr>
                                        <p:cTn id="24" dur="500" fill="hold"/>
                                        <p:tgtEl>
                                          <p:spTgt spid="1026"/>
                                        </p:tgtEl>
                                        <p:attrNameLst>
                                          <p:attrName>ppt_w</p:attrName>
                                        </p:attrNameLst>
                                      </p:cBhvr>
                                      <p:tavLst>
                                        <p:tav tm="0">
                                          <p:val>
                                            <p:fltVal val="0"/>
                                          </p:val>
                                        </p:tav>
                                        <p:tav tm="100000">
                                          <p:val>
                                            <p:strVal val="#ppt_w"/>
                                          </p:val>
                                        </p:tav>
                                      </p:tavLst>
                                    </p:anim>
                                    <p:anim calcmode="lin" valueType="num">
                                      <p:cBhvr>
                                        <p:cTn id="25" dur="500" fill="hold"/>
                                        <p:tgtEl>
                                          <p:spTgt spid="1026"/>
                                        </p:tgtEl>
                                        <p:attrNameLst>
                                          <p:attrName>ppt_h</p:attrName>
                                        </p:attrNameLst>
                                      </p:cBhvr>
                                      <p:tavLst>
                                        <p:tav tm="0">
                                          <p:val>
                                            <p:strVal val="#ppt_h"/>
                                          </p:val>
                                        </p:tav>
                                        <p:tav tm="100000">
                                          <p:val>
                                            <p:strVal val="#ppt_h"/>
                                          </p:val>
                                        </p:tav>
                                      </p:tavLst>
                                    </p:anim>
                                  </p:childTnLst>
                                </p:cTn>
                              </p:par>
                            </p:childTnLst>
                          </p:cTn>
                        </p:par>
                        <p:par>
                          <p:cTn id="26" fill="hold">
                            <p:stCondLst>
                              <p:cond delay="2500"/>
                            </p:stCondLst>
                            <p:childTnLst>
                              <p:par>
                                <p:cTn id="27" presetID="12" presetClass="entr" presetSubtype="2"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slide(fromRight)">
                                      <p:cBhvr>
                                        <p:cTn id="29" dur="2000"/>
                                        <p:tgtEl>
                                          <p:spTgt spid="8"/>
                                        </p:tgtEl>
                                      </p:cBhvr>
                                    </p:animEffect>
                                  </p:childTnLst>
                                </p:cTn>
                              </p:par>
                              <p:par>
                                <p:cTn id="30" presetID="12" presetClass="entr" presetSubtype="2" fill="hold" grpId="0" nodeType="withEffect">
                                  <p:stCondLst>
                                    <p:cond delay="0"/>
                                  </p:stCondLst>
                                  <p:childTnLst>
                                    <p:set>
                                      <p:cBhvr>
                                        <p:cTn id="31" dur="1" fill="hold">
                                          <p:stCondLst>
                                            <p:cond delay="0"/>
                                          </p:stCondLst>
                                        </p:cTn>
                                        <p:tgtEl>
                                          <p:spTgt spid="22529"/>
                                        </p:tgtEl>
                                        <p:attrNameLst>
                                          <p:attrName>style.visibility</p:attrName>
                                        </p:attrNameLst>
                                      </p:cBhvr>
                                      <p:to>
                                        <p:strVal val="visible"/>
                                      </p:to>
                                    </p:set>
                                    <p:animEffect transition="in" filter="slide(fromRight)">
                                      <p:cBhvr>
                                        <p:cTn id="32" dur="2000"/>
                                        <p:tgtEl>
                                          <p:spTgt spid="22529"/>
                                        </p:tgtEl>
                                      </p:cBhvr>
                                    </p:animEffect>
                                  </p:childTnLst>
                                </p:cTn>
                              </p:par>
                              <p:par>
                                <p:cTn id="33" presetID="12" presetClass="entr" presetSubtype="2"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slide(fromRight)">
                                      <p:cBhvr>
                                        <p:cTn id="35" dur="2000"/>
                                        <p:tgtEl>
                                          <p:spTgt spid="10"/>
                                        </p:tgtEl>
                                      </p:cBhvr>
                                    </p:animEffect>
                                  </p:childTnLst>
                                </p:cTn>
                              </p:par>
                              <p:par>
                                <p:cTn id="36" presetID="12" presetClass="entr" presetSubtype="2" fill="hold" grpId="0" nodeType="withEffect">
                                  <p:stCondLst>
                                    <p:cond delay="0"/>
                                  </p:stCondLst>
                                  <p:childTnLst>
                                    <p:set>
                                      <p:cBhvr>
                                        <p:cTn id="37" dur="1" fill="hold">
                                          <p:stCondLst>
                                            <p:cond delay="0"/>
                                          </p:stCondLst>
                                        </p:cTn>
                                        <p:tgtEl>
                                          <p:spTgt spid="22530"/>
                                        </p:tgtEl>
                                        <p:attrNameLst>
                                          <p:attrName>style.visibility</p:attrName>
                                        </p:attrNameLst>
                                      </p:cBhvr>
                                      <p:to>
                                        <p:strVal val="visible"/>
                                      </p:to>
                                    </p:set>
                                    <p:animEffect transition="in" filter="slide(fromRight)">
                                      <p:cBhvr>
                                        <p:cTn id="38" dur="2000"/>
                                        <p:tgtEl>
                                          <p:spTgt spid="22530"/>
                                        </p:tgtEl>
                                      </p:cBhvr>
                                    </p:animEffect>
                                  </p:childTnLst>
                                </p:cTn>
                              </p:par>
                            </p:childTnLst>
                          </p:cTn>
                        </p:par>
                        <p:par>
                          <p:cTn id="39" fill="hold">
                            <p:stCondLst>
                              <p:cond delay="4500"/>
                            </p:stCondLst>
                            <p:childTnLst>
                              <p:par>
                                <p:cTn id="40" presetID="22" presetClass="entr" presetSubtype="4"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down)">
                                      <p:cBhvr>
                                        <p:cTn id="4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P spid="7" grpId="0" animBg="1"/>
      <p:bldP spid="13" grpId="0" animBg="1"/>
      <p:bldP spid="22529" grpId="0"/>
      <p:bldP spid="2253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descr="C:\Documents and Settings\Полонская.TBC\Рабочий стол\0_94459_8c87cc2a_L[1].jpg"/>
          <p:cNvPicPr>
            <a:picLocks noChangeAspect="1" noChangeArrowheads="1"/>
          </p:cNvPicPr>
          <p:nvPr/>
        </p:nvPicPr>
        <p:blipFill>
          <a:blip r:embed="rId2" cstate="print"/>
          <a:srcRect/>
          <a:stretch>
            <a:fillRect/>
          </a:stretch>
        </p:blipFill>
        <p:spPr bwMode="auto">
          <a:xfrm>
            <a:off x="0" y="0"/>
            <a:ext cx="9201693" cy="6858000"/>
          </a:xfrm>
          <a:prstGeom prst="rect">
            <a:avLst/>
          </a:prstGeom>
          <a:noFill/>
        </p:spPr>
      </p:pic>
      <p:sp>
        <p:nvSpPr>
          <p:cNvPr id="2" name="Заголовок 1"/>
          <p:cNvSpPr>
            <a:spLocks noGrp="1"/>
          </p:cNvSpPr>
          <p:nvPr>
            <p:ph type="title"/>
          </p:nvPr>
        </p:nvSpPr>
        <p:spPr>
          <a:solidFill>
            <a:schemeClr val="tx2">
              <a:lumMod val="75000"/>
            </a:schemeClr>
          </a:solidFill>
        </p:spPr>
        <p:style>
          <a:lnRef idx="0">
            <a:schemeClr val="accent5"/>
          </a:lnRef>
          <a:fillRef idx="3">
            <a:schemeClr val="accent5"/>
          </a:fillRef>
          <a:effectRef idx="3">
            <a:schemeClr val="accent5"/>
          </a:effectRef>
          <a:fontRef idx="minor">
            <a:schemeClr val="lt1"/>
          </a:fontRef>
        </p:style>
        <p:txBody>
          <a:bodyPr>
            <a:noAutofit/>
          </a:bodyPr>
          <a:lstStyle/>
          <a:p>
            <a:r>
              <a:rPr lang="ru-RU" sz="2400" dirty="0" smtClean="0">
                <a:hlinkClick r:id="rId3"/>
              </a:rPr>
              <a:t>Константин Константинович Арсеньев </a:t>
            </a:r>
            <a:r>
              <a:rPr lang="ru-RU" sz="2400" b="1" dirty="0" smtClean="0"/>
              <a:t>(1837 – 1919) - </a:t>
            </a:r>
            <a:br>
              <a:rPr lang="ru-RU" sz="2400" b="1" dirty="0" smtClean="0"/>
            </a:br>
            <a:r>
              <a:rPr lang="ru-RU" sz="2400" dirty="0" smtClean="0"/>
              <a:t> русский писатель, общественный и земский деятель, адвокат</a:t>
            </a:r>
            <a:endParaRPr lang="ru-RU" sz="2400" dirty="0"/>
          </a:p>
        </p:txBody>
      </p:sp>
      <p:sp>
        <p:nvSpPr>
          <p:cNvPr id="3" name="Содержимое 2"/>
          <p:cNvSpPr>
            <a:spLocks noGrp="1"/>
          </p:cNvSpPr>
          <p:nvPr>
            <p:ph sz="half" idx="1"/>
          </p:nvPr>
        </p:nvSpPr>
        <p:spPr>
          <a:xfrm>
            <a:off x="467544" y="1484785"/>
            <a:ext cx="5472608" cy="2592287"/>
          </a:xfrm>
        </p:spPr>
        <p:txBody>
          <a:bodyPr>
            <a:noAutofit/>
          </a:bodyPr>
          <a:lstStyle/>
          <a:p>
            <a:pPr marL="0" indent="0" algn="just">
              <a:spcBef>
                <a:spcPts val="0"/>
              </a:spcBef>
              <a:buNone/>
            </a:pPr>
            <a:r>
              <a:rPr lang="ru-RU" sz="1400" dirty="0" smtClean="0">
                <a:latin typeface="Times New Roman" pitchFamily="18" charset="0"/>
                <a:cs typeface="Times New Roman" pitchFamily="18" charset="0"/>
              </a:rPr>
              <a:t>После окончания училища правоведения определился на службу в министерство юстиции. В разные годы был  председателем совета присяжных поверенных округа Санкт-Петербурга судебной палаты, товарищем обер-прокурора гражданского кассационного департамента Сената, старшим чиновником при сенаторе И. И. </a:t>
            </a:r>
            <a:r>
              <a:rPr lang="ru-RU" sz="1400" dirty="0" err="1" smtClean="0">
                <a:latin typeface="Times New Roman" pitchFamily="18" charset="0"/>
                <a:cs typeface="Times New Roman" pitchFamily="18" charset="0"/>
              </a:rPr>
              <a:t>Шамшине</a:t>
            </a:r>
            <a:r>
              <a:rPr lang="ru-RU" sz="1400" dirty="0" smtClean="0">
                <a:latin typeface="Times New Roman" pitchFamily="18" charset="0"/>
                <a:cs typeface="Times New Roman" pitchFamily="18" charset="0"/>
              </a:rPr>
              <a:t>,  обозревателем общественной  хроники журнала «Вестник Европы»; автор критических этюдов о М.Е. Салтыкове-Щедрине, Г. Успенском, Ф.М. Достоевском, А. </a:t>
            </a:r>
            <a:r>
              <a:rPr lang="ru-RU" sz="1400" dirty="0" err="1" smtClean="0">
                <a:latin typeface="Times New Roman" pitchFamily="18" charset="0"/>
                <a:cs typeface="Times New Roman" pitchFamily="18" charset="0"/>
              </a:rPr>
              <a:t>Майкове</a:t>
            </a:r>
            <a:r>
              <a:rPr lang="ru-RU" sz="1400" dirty="0" smtClean="0">
                <a:latin typeface="Times New Roman" pitchFamily="18" charset="0"/>
                <a:cs typeface="Times New Roman" pitchFamily="18" charset="0"/>
              </a:rPr>
              <a:t> и др. Много раз выбирался в уездные и губернские гласные, почетные мировые судьи и другие должности земского самоуправления Петербургской губернии. Главный редактор «Энциклопедического словаря» и «Нового энциклопедического словаря» Брокгауза и Эфрона.</a:t>
            </a:r>
          </a:p>
          <a:p>
            <a:pPr marL="0" indent="0">
              <a:spcBef>
                <a:spcPts val="0"/>
              </a:spcBef>
            </a:pPr>
            <a:endParaRPr lang="ru-RU" sz="1400" dirty="0">
              <a:latin typeface="Times New Roman" pitchFamily="18" charset="0"/>
              <a:cs typeface="Times New Roman" pitchFamily="18" charset="0"/>
            </a:endParaRPr>
          </a:p>
        </p:txBody>
      </p:sp>
      <p:pic>
        <p:nvPicPr>
          <p:cNvPr id="19458" name="Picture 2" descr=" «Заметки о русской адвокатуре: Статьи. Речи. Очерки»"/>
          <p:cNvPicPr>
            <a:picLocks noChangeAspect="1" noChangeArrowheads="1"/>
          </p:cNvPicPr>
          <p:nvPr/>
        </p:nvPicPr>
        <p:blipFill>
          <a:blip r:embed="rId4" cstate="email"/>
          <a:srcRect/>
          <a:stretch>
            <a:fillRect/>
          </a:stretch>
        </p:blipFill>
        <p:spPr bwMode="auto">
          <a:xfrm rot="20896051">
            <a:off x="367192" y="4125697"/>
            <a:ext cx="1390844" cy="1988840"/>
          </a:xfrm>
          <a:prstGeom prst="rect">
            <a:avLst/>
          </a:prstGeom>
          <a:noFill/>
        </p:spPr>
      </p:pic>
      <p:sp>
        <p:nvSpPr>
          <p:cNvPr id="21505" name="Rectangle 1"/>
          <p:cNvSpPr>
            <a:spLocks noChangeArrowheads="1"/>
          </p:cNvSpPr>
          <p:nvPr/>
        </p:nvSpPr>
        <p:spPr bwMode="auto">
          <a:xfrm>
            <a:off x="1547664" y="5365283"/>
            <a:ext cx="3096344"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rPr>
              <a:t> </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1" name="Скругленный прямоугольник 10"/>
          <p:cNvSpPr/>
          <p:nvPr/>
        </p:nvSpPr>
        <p:spPr>
          <a:xfrm>
            <a:off x="4860032" y="4005064"/>
            <a:ext cx="4176464" cy="2592288"/>
          </a:xfrm>
          <a:prstGeom prst="roundRect">
            <a:avLst/>
          </a:prstGeom>
          <a:solidFill>
            <a:srgbClr val="FFFFCC"/>
          </a:solidFill>
        </p:spPr>
        <p:style>
          <a:lnRef idx="2">
            <a:schemeClr val="accent1"/>
          </a:lnRef>
          <a:fillRef idx="1">
            <a:schemeClr val="lt1"/>
          </a:fillRef>
          <a:effectRef idx="0">
            <a:schemeClr val="accent1"/>
          </a:effectRef>
          <a:fontRef idx="minor">
            <a:schemeClr val="dk1"/>
          </a:fontRef>
        </p:style>
        <p:txBody>
          <a:bodyPr rtlCol="0" anchor="ctr"/>
          <a:lstStyle/>
          <a:p>
            <a:endParaRPr lang="ru-RU" sz="1400" dirty="0" smtClean="0">
              <a:latin typeface="Times New Roman" pitchFamily="18" charset="0"/>
              <a:cs typeface="Times New Roman" pitchFamily="18" charset="0"/>
            </a:endParaRPr>
          </a:p>
          <a:p>
            <a:endParaRPr lang="ru-RU" sz="1400" dirty="0" smtClean="0">
              <a:latin typeface="Times New Roman" pitchFamily="18" charset="0"/>
              <a:cs typeface="Times New Roman" pitchFamily="18" charset="0"/>
            </a:endParaRPr>
          </a:p>
          <a:p>
            <a:pPr indent="457200"/>
            <a:r>
              <a:rPr lang="ru-RU" sz="1400" dirty="0" smtClean="0"/>
              <a:t>Энциклопедический словарь, : [в 82-х т.] / Под ред. И.Е. </a:t>
            </a:r>
            <a:r>
              <a:rPr lang="ru-RU" sz="1400" dirty="0" err="1" smtClean="0"/>
              <a:t>Андреевскаго</a:t>
            </a:r>
            <a:r>
              <a:rPr lang="ru-RU" sz="1400" dirty="0" smtClean="0"/>
              <a:t>. - СПб. : Издатели: Ф.А. Брокгауз (Лейпциг), И.А. </a:t>
            </a:r>
            <a:r>
              <a:rPr lang="ru-RU" sz="1400" dirty="0" err="1" smtClean="0"/>
              <a:t>Ефрон</a:t>
            </a:r>
            <a:r>
              <a:rPr lang="ru-RU" sz="1400" dirty="0" smtClean="0"/>
              <a:t> (С. – Петербург) : Семёновская </a:t>
            </a:r>
            <a:r>
              <a:rPr lang="ru-RU" sz="1400" dirty="0" err="1" smtClean="0"/>
              <a:t>Типо-Литография</a:t>
            </a:r>
            <a:r>
              <a:rPr lang="ru-RU" sz="1400" dirty="0" smtClean="0"/>
              <a:t> (И.А. </a:t>
            </a:r>
            <a:r>
              <a:rPr lang="ru-RU" sz="1400" dirty="0" err="1" smtClean="0"/>
              <a:t>Ефрона</a:t>
            </a:r>
            <a:r>
              <a:rPr lang="ru-RU" sz="1400" dirty="0" smtClean="0"/>
              <a:t>), Фонтанка, № 92, 1890–1904. – Т. 1 – 82.</a:t>
            </a:r>
          </a:p>
          <a:p>
            <a:pPr indent="457200" algn="just"/>
            <a:r>
              <a:rPr lang="ru-RU" sz="1400" dirty="0" smtClean="0"/>
              <a:t> </a:t>
            </a:r>
            <a:r>
              <a:rPr lang="ru-RU" sz="1400" dirty="0" smtClean="0">
                <a:solidFill>
                  <a:schemeClr val="tx2">
                    <a:lumMod val="60000"/>
                    <a:lumOff val="40000"/>
                  </a:schemeClr>
                </a:solidFill>
                <a:latin typeface="Times New Roman" pitchFamily="18" charset="0"/>
                <a:cs typeface="Times New Roman" pitchFamily="18" charset="0"/>
              </a:rPr>
              <a:t>Универсальная энциклопедия на русском языке, изданная в Российской империи под редакцией И.Е. Андреевского,  К.К. Арсеньева и Ф.Ф. Петрушевского. Энциклопедия содержит 121 240 статей, 7800 иллюстраций и 235 карт.</a:t>
            </a:r>
          </a:p>
          <a:p>
            <a:endParaRPr lang="ru-RU" dirty="0" smtClean="0">
              <a:solidFill>
                <a:schemeClr val="tx2">
                  <a:lumMod val="60000"/>
                  <a:lumOff val="40000"/>
                </a:schemeClr>
              </a:solidFill>
              <a:latin typeface="Times New Roman" pitchFamily="18" charset="0"/>
              <a:cs typeface="Times New Roman" pitchFamily="18" charset="0"/>
            </a:endParaRPr>
          </a:p>
          <a:p>
            <a:endParaRPr lang="ru-RU" dirty="0" smtClean="0">
              <a:solidFill>
                <a:schemeClr val="tx2">
                  <a:lumMod val="60000"/>
                  <a:lumOff val="40000"/>
                </a:schemeClr>
              </a:solidFill>
              <a:latin typeface="Times New Roman" pitchFamily="18" charset="0"/>
              <a:cs typeface="Times New Roman" pitchFamily="18" charset="0"/>
            </a:endParaRPr>
          </a:p>
        </p:txBody>
      </p:sp>
      <p:sp>
        <p:nvSpPr>
          <p:cNvPr id="12" name="Скругленный прямоугольник 11"/>
          <p:cNvSpPr/>
          <p:nvPr/>
        </p:nvSpPr>
        <p:spPr>
          <a:xfrm>
            <a:off x="1331640" y="4149080"/>
            <a:ext cx="3600400" cy="2376264"/>
          </a:xfrm>
          <a:prstGeom prst="roundRect">
            <a:avLst/>
          </a:prstGeom>
          <a:solidFill>
            <a:srgbClr val="FFFFCC"/>
          </a:solidFill>
        </p:spPr>
        <p:style>
          <a:lnRef idx="2">
            <a:schemeClr val="accent1"/>
          </a:lnRef>
          <a:fillRef idx="1">
            <a:schemeClr val="lt1"/>
          </a:fillRef>
          <a:effectRef idx="0">
            <a:schemeClr val="accent1"/>
          </a:effectRef>
          <a:fontRef idx="minor">
            <a:schemeClr val="dk1"/>
          </a:fontRef>
        </p:style>
        <p:txBody>
          <a:bodyPr rtlCol="0" anchor="ctr"/>
          <a:lstStyle/>
          <a:p>
            <a:pPr lvl="0" indent="457200" algn="just" fontAlgn="base">
              <a:spcBef>
                <a:spcPct val="0"/>
              </a:spcBef>
              <a:spcAft>
                <a:spcPct val="0"/>
              </a:spcAft>
            </a:pPr>
            <a:r>
              <a:rPr lang="ru-RU" sz="1400" dirty="0" smtClean="0">
                <a:solidFill>
                  <a:schemeClr val="tx2">
                    <a:lumMod val="60000"/>
                    <a:lumOff val="40000"/>
                  </a:schemeClr>
                </a:solidFill>
                <a:latin typeface="Times New Roman" pitchFamily="18" charset="0"/>
                <a:ea typeface="Times New Roman" pitchFamily="18" charset="0"/>
                <a:cs typeface="Times New Roman" pitchFamily="18" charset="0"/>
              </a:rPr>
              <a:t>Арсеньев, К. К. Заметки о русской адвокатуре : </a:t>
            </a:r>
            <a:r>
              <a:rPr lang="ru-RU" sz="1400" dirty="0" err="1" smtClean="0">
                <a:solidFill>
                  <a:schemeClr val="tx2">
                    <a:lumMod val="60000"/>
                    <a:lumOff val="40000"/>
                  </a:schemeClr>
                </a:solidFill>
                <a:latin typeface="Times New Roman" pitchFamily="18" charset="0"/>
                <a:ea typeface="Times New Roman" pitchFamily="18" charset="0"/>
                <a:cs typeface="Times New Roman" pitchFamily="18" charset="0"/>
              </a:rPr>
              <a:t>теоретич</a:t>
            </a:r>
            <a:r>
              <a:rPr lang="ru-RU" sz="1400" dirty="0" smtClean="0">
                <a:solidFill>
                  <a:schemeClr val="tx2">
                    <a:lumMod val="60000"/>
                    <a:lumOff val="40000"/>
                  </a:schemeClr>
                </a:solidFill>
                <a:latin typeface="Times New Roman" pitchFamily="18" charset="0"/>
                <a:ea typeface="Times New Roman" pitchFamily="18" charset="0"/>
                <a:cs typeface="Times New Roman" pitchFamily="18" charset="0"/>
              </a:rPr>
              <a:t>. работы, защитные речи, очерки / Константин Арсеньев. – Тула : Автограф, 2001. – 557 с. : </a:t>
            </a:r>
            <a:r>
              <a:rPr lang="ru-RU" sz="1400" dirty="0" err="1" smtClean="0">
                <a:solidFill>
                  <a:schemeClr val="tx2">
                    <a:lumMod val="60000"/>
                    <a:lumOff val="40000"/>
                  </a:schemeClr>
                </a:solidFill>
                <a:latin typeface="Times New Roman" pitchFamily="18" charset="0"/>
                <a:ea typeface="Times New Roman" pitchFamily="18" charset="0"/>
                <a:cs typeface="Times New Roman" pitchFamily="18" charset="0"/>
              </a:rPr>
              <a:t>портр</a:t>
            </a:r>
            <a:r>
              <a:rPr lang="ru-RU" sz="1400" dirty="0" smtClean="0">
                <a:solidFill>
                  <a:schemeClr val="tx2">
                    <a:lumMod val="60000"/>
                    <a:lumOff val="40000"/>
                  </a:schemeClr>
                </a:solidFill>
                <a:latin typeface="Times New Roman" pitchFamily="18" charset="0"/>
                <a:ea typeface="Times New Roman" pitchFamily="18" charset="0"/>
                <a:cs typeface="Times New Roman" pitchFamily="18" charset="0"/>
              </a:rPr>
              <a:t>. – (Юридическое наследие. </a:t>
            </a:r>
            <a:r>
              <a:rPr lang="en-US" sz="1400" dirty="0" smtClean="0">
                <a:solidFill>
                  <a:schemeClr val="tx2">
                    <a:lumMod val="60000"/>
                    <a:lumOff val="40000"/>
                  </a:schemeClr>
                </a:solidFill>
                <a:latin typeface="Times New Roman" pitchFamily="18" charset="0"/>
                <a:ea typeface="Times New Roman" pitchFamily="18" charset="0"/>
                <a:cs typeface="Times New Roman" pitchFamily="18" charset="0"/>
              </a:rPr>
              <a:t>XIX</a:t>
            </a:r>
            <a:r>
              <a:rPr lang="ru-RU" sz="1400" dirty="0" smtClean="0">
                <a:solidFill>
                  <a:schemeClr val="tx2">
                    <a:lumMod val="60000"/>
                    <a:lumOff val="40000"/>
                  </a:schemeClr>
                </a:solidFill>
                <a:latin typeface="Times New Roman" pitchFamily="18" charset="0"/>
                <a:ea typeface="Times New Roman" pitchFamily="18" charset="0"/>
                <a:cs typeface="Times New Roman" pitchFamily="18" charset="0"/>
              </a:rPr>
              <a:t> век).</a:t>
            </a:r>
            <a:r>
              <a:rPr lang="ru-RU" sz="1400" dirty="0" smtClean="0">
                <a:solidFill>
                  <a:schemeClr val="tx2">
                    <a:lumMod val="60000"/>
                    <a:lumOff val="40000"/>
                  </a:schemeClr>
                </a:solidFill>
                <a:latin typeface="Times New Roman" pitchFamily="18" charset="0"/>
                <a:cs typeface="Times New Roman" pitchFamily="18" charset="0"/>
              </a:rPr>
              <a:t> </a:t>
            </a:r>
          </a:p>
          <a:p>
            <a:pPr indent="457200" algn="just" eaLnBrk="0" fontAlgn="base" hangingPunct="0">
              <a:spcBef>
                <a:spcPct val="0"/>
              </a:spcBef>
              <a:spcAft>
                <a:spcPct val="0"/>
              </a:spcAft>
            </a:pPr>
            <a:r>
              <a:rPr lang="ru-RU" sz="1400" dirty="0" smtClean="0">
                <a:latin typeface="Times New Roman" pitchFamily="18" charset="0"/>
                <a:cs typeface="Times New Roman" pitchFamily="18" charset="0"/>
              </a:rPr>
              <a:t>Читатель имеет возможность познакомиться с научными работами, исследованиями, защитными речами, а также очерками К.К. Арсеньева.</a:t>
            </a:r>
          </a:p>
          <a:p>
            <a:pPr lvl="0" eaLnBrk="0" fontAlgn="base" hangingPunct="0">
              <a:spcBef>
                <a:spcPct val="0"/>
              </a:spcBef>
              <a:spcAft>
                <a:spcPct val="0"/>
              </a:spcAft>
            </a:pPr>
            <a:endParaRPr lang="ru-RU" dirty="0" smtClean="0">
              <a:solidFill>
                <a:schemeClr val="tx1"/>
              </a:solidFill>
              <a:latin typeface="Times New Roman" pitchFamily="18" charset="0"/>
              <a:cs typeface="Times New Roman" pitchFamily="18" charset="0"/>
            </a:endParaRPr>
          </a:p>
        </p:txBody>
      </p:sp>
      <p:pic>
        <p:nvPicPr>
          <p:cNvPr id="19460" name="Picture 4" descr="Арсеньев Константин Константинович">
            <a:hlinkClick r:id="rId5"/>
          </p:cNvPr>
          <p:cNvPicPr>
            <a:picLocks noChangeAspect="1" noChangeArrowheads="1"/>
          </p:cNvPicPr>
          <p:nvPr/>
        </p:nvPicPr>
        <p:blipFill>
          <a:blip r:embed="rId6" cstate="email"/>
          <a:srcRect/>
          <a:stretch>
            <a:fillRect/>
          </a:stretch>
        </p:blipFill>
        <p:spPr bwMode="auto">
          <a:xfrm>
            <a:off x="5940152" y="1412776"/>
            <a:ext cx="2326244" cy="2564684"/>
          </a:xfrm>
          <a:prstGeom prst="ellipse">
            <a:avLst/>
          </a:prstGeom>
          <a:ln w="63500" cap="rnd">
            <a:solidFill>
              <a:schemeClr val="tx2">
                <a:lumMod val="75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6388" name="Picture 4" descr="http://terra.su/images/brokhaus_photo.jpg">
            <a:hlinkClick r:id="rId7"/>
          </p:cNvPr>
          <p:cNvPicPr>
            <a:picLocks noChangeAspect="1" noChangeArrowheads="1"/>
          </p:cNvPicPr>
          <p:nvPr/>
        </p:nvPicPr>
        <p:blipFill>
          <a:blip r:embed="rId8" cstate="email"/>
          <a:srcRect/>
          <a:stretch>
            <a:fillRect/>
          </a:stretch>
        </p:blipFill>
        <p:spPr bwMode="auto">
          <a:xfrm rot="887713">
            <a:off x="7844626" y="2763171"/>
            <a:ext cx="1155064" cy="128019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9460"/>
                                        </p:tgtEl>
                                        <p:attrNameLst>
                                          <p:attrName>style.visibility</p:attrName>
                                        </p:attrNameLst>
                                      </p:cBhvr>
                                      <p:to>
                                        <p:strVal val="visible"/>
                                      </p:to>
                                    </p:set>
                                    <p:anim calcmode="lin" valueType="num">
                                      <p:cBhvr>
                                        <p:cTn id="11" dur="2000" fill="hold"/>
                                        <p:tgtEl>
                                          <p:spTgt spid="19460"/>
                                        </p:tgtEl>
                                        <p:attrNameLst>
                                          <p:attrName>ppt_w</p:attrName>
                                        </p:attrNameLst>
                                      </p:cBhvr>
                                      <p:tavLst>
                                        <p:tav tm="0">
                                          <p:val>
                                            <p:fltVal val="0"/>
                                          </p:val>
                                        </p:tav>
                                        <p:tav tm="100000">
                                          <p:val>
                                            <p:strVal val="#ppt_w"/>
                                          </p:val>
                                        </p:tav>
                                      </p:tavLst>
                                    </p:anim>
                                    <p:anim calcmode="lin" valueType="num">
                                      <p:cBhvr>
                                        <p:cTn id="12" dur="2000" fill="hold"/>
                                        <p:tgtEl>
                                          <p:spTgt spid="19460"/>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2000" fill="hold"/>
                                        <p:tgtEl>
                                          <p:spTgt spid="3">
                                            <p:txEl>
                                              <p:pRg st="0" end="0"/>
                                            </p:txEl>
                                          </p:spTgt>
                                        </p:tgtEl>
                                        <p:attrNameLst>
                                          <p:attrName>ppt_h</p:attrName>
                                        </p:attrNameLst>
                                      </p:cBhvr>
                                      <p:tavLst>
                                        <p:tav tm="0">
                                          <p:val>
                                            <p:fltVal val="0"/>
                                          </p:val>
                                        </p:tav>
                                        <p:tav tm="100000">
                                          <p:val>
                                            <p:strVal val="#ppt_h"/>
                                          </p:val>
                                        </p:tav>
                                      </p:tavLst>
                                    </p:anim>
                                  </p:childTnLst>
                                </p:cTn>
                              </p:par>
                            </p:childTnLst>
                          </p:cTn>
                        </p:par>
                        <p:par>
                          <p:cTn id="17" fill="hold">
                            <p:stCondLst>
                              <p:cond delay="2000"/>
                            </p:stCondLst>
                            <p:childTnLst>
                              <p:par>
                                <p:cTn id="18" presetID="18" presetClass="entr" presetSubtype="12" fill="hold" nodeType="afterEffect">
                                  <p:stCondLst>
                                    <p:cond delay="0"/>
                                  </p:stCondLst>
                                  <p:childTnLst>
                                    <p:set>
                                      <p:cBhvr>
                                        <p:cTn id="19" dur="1" fill="hold">
                                          <p:stCondLst>
                                            <p:cond delay="0"/>
                                          </p:stCondLst>
                                        </p:cTn>
                                        <p:tgtEl>
                                          <p:spTgt spid="19458"/>
                                        </p:tgtEl>
                                        <p:attrNameLst>
                                          <p:attrName>style.visibility</p:attrName>
                                        </p:attrNameLst>
                                      </p:cBhvr>
                                      <p:to>
                                        <p:strVal val="visible"/>
                                      </p:to>
                                    </p:set>
                                    <p:animEffect transition="in" filter="strips(downLeft)">
                                      <p:cBhvr>
                                        <p:cTn id="20" dur="2000"/>
                                        <p:tgtEl>
                                          <p:spTgt spid="19458"/>
                                        </p:tgtEl>
                                      </p:cBhvr>
                                    </p:animEffect>
                                  </p:childTnLst>
                                </p:cTn>
                              </p:par>
                              <p:par>
                                <p:cTn id="21" presetID="18" presetClass="entr" presetSubtype="12"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strips(downLeft)">
                                      <p:cBhvr>
                                        <p:cTn id="23" dur="2000"/>
                                        <p:tgtEl>
                                          <p:spTgt spid="12"/>
                                        </p:tgtEl>
                                      </p:cBhvr>
                                    </p:animEffect>
                                  </p:childTnLst>
                                </p:cTn>
                              </p:par>
                              <p:par>
                                <p:cTn id="24" presetID="18" presetClass="entr" presetSubtype="12" fill="hold" nodeType="withEffect">
                                  <p:stCondLst>
                                    <p:cond delay="0"/>
                                  </p:stCondLst>
                                  <p:childTnLst>
                                    <p:set>
                                      <p:cBhvr>
                                        <p:cTn id="25" dur="1" fill="hold">
                                          <p:stCondLst>
                                            <p:cond delay="0"/>
                                          </p:stCondLst>
                                        </p:cTn>
                                        <p:tgtEl>
                                          <p:spTgt spid="16388"/>
                                        </p:tgtEl>
                                        <p:attrNameLst>
                                          <p:attrName>style.visibility</p:attrName>
                                        </p:attrNameLst>
                                      </p:cBhvr>
                                      <p:to>
                                        <p:strVal val="visible"/>
                                      </p:to>
                                    </p:set>
                                    <p:animEffect transition="in" filter="strips(downLeft)">
                                      <p:cBhvr>
                                        <p:cTn id="26" dur="2000"/>
                                        <p:tgtEl>
                                          <p:spTgt spid="16388"/>
                                        </p:tgtEl>
                                      </p:cBhvr>
                                    </p:animEffect>
                                  </p:childTnLst>
                                </p:cTn>
                              </p:par>
                              <p:par>
                                <p:cTn id="27" presetID="18" presetClass="entr" presetSubtype="12"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strips(downLeft)">
                                      <p:cBhvr>
                                        <p:cTn id="29"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11" grpId="0" animBg="1"/>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 descr="C:\Documents and Settings\Полонская.TBC\Рабочий стол\0_94459_8c87cc2a_L[1].jpg"/>
          <p:cNvPicPr>
            <a:picLocks noChangeAspect="1" noChangeArrowheads="1"/>
          </p:cNvPicPr>
          <p:nvPr/>
        </p:nvPicPr>
        <p:blipFill>
          <a:blip r:embed="rId2" cstate="print"/>
          <a:srcRect/>
          <a:stretch>
            <a:fillRect/>
          </a:stretch>
        </p:blipFill>
        <p:spPr bwMode="auto">
          <a:xfrm>
            <a:off x="0" y="0"/>
            <a:ext cx="9201693" cy="6858000"/>
          </a:xfrm>
          <a:prstGeom prst="rect">
            <a:avLst/>
          </a:prstGeom>
          <a:noFill/>
        </p:spPr>
      </p:pic>
      <p:sp>
        <p:nvSpPr>
          <p:cNvPr id="2" name="Заголовок 1"/>
          <p:cNvSpPr>
            <a:spLocks noGrp="1"/>
          </p:cNvSpPr>
          <p:nvPr>
            <p:ph type="title"/>
          </p:nvPr>
        </p:nvSpPr>
        <p:spPr>
          <a:xfrm>
            <a:off x="755576" y="188640"/>
            <a:ext cx="7643192" cy="778098"/>
          </a:xfrm>
          <a:solidFill>
            <a:schemeClr val="accent4">
              <a:lumMod val="75000"/>
            </a:schemeClr>
          </a:solidFill>
        </p:spPr>
        <p:style>
          <a:lnRef idx="3">
            <a:schemeClr val="lt1"/>
          </a:lnRef>
          <a:fillRef idx="1">
            <a:schemeClr val="accent5"/>
          </a:fillRef>
          <a:effectRef idx="1">
            <a:schemeClr val="accent5"/>
          </a:effectRef>
          <a:fontRef idx="minor">
            <a:schemeClr val="lt1"/>
          </a:fontRef>
        </p:style>
        <p:txBody>
          <a:bodyPr>
            <a:normAutofit fontScale="90000"/>
          </a:bodyPr>
          <a:lstStyle/>
          <a:p>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700" dirty="0" smtClean="0">
                <a:hlinkClick r:id="rId3"/>
              </a:rPr>
              <a:t>Сергей Аркадьевич Андреевский </a:t>
            </a:r>
            <a:r>
              <a:rPr lang="en-US" sz="2700" dirty="0" smtClean="0"/>
              <a:t> </a:t>
            </a:r>
            <a:r>
              <a:rPr lang="ru-RU" sz="2700" dirty="0" smtClean="0"/>
              <a:t>(1847—1918) –</a:t>
            </a:r>
            <a:br>
              <a:rPr lang="ru-RU" sz="2700" dirty="0" smtClean="0"/>
            </a:br>
            <a:r>
              <a:rPr lang="ru-RU" sz="2700" dirty="0" smtClean="0"/>
              <a:t>русский поэт, литературный критик и судебный оратор</a:t>
            </a:r>
            <a:br>
              <a:rPr lang="ru-RU" sz="2700" dirty="0" smtClean="0"/>
            </a:br>
            <a:r>
              <a:rPr lang="ru-RU" sz="2700" dirty="0" smtClean="0"/>
              <a:t> </a:t>
            </a:r>
            <a:br>
              <a:rPr lang="ru-RU" sz="2700" dirty="0" smtClean="0"/>
            </a:br>
            <a:r>
              <a:rPr lang="ru-RU" sz="2000" dirty="0" smtClean="0"/>
              <a:t/>
            </a:r>
            <a:br>
              <a:rPr lang="ru-RU" sz="2000" dirty="0" smtClean="0"/>
            </a:br>
            <a:r>
              <a:rPr lang="ru-RU" sz="2000" dirty="0" smtClean="0"/>
              <a:t/>
            </a:r>
            <a:br>
              <a:rPr lang="ru-RU" sz="2000" dirty="0" smtClean="0"/>
            </a:br>
            <a:endParaRPr lang="ru-RU" sz="2000" dirty="0"/>
          </a:p>
        </p:txBody>
      </p:sp>
      <p:pic>
        <p:nvPicPr>
          <p:cNvPr id="18434" name="Picture 2" descr="http://law.edu.ru/script/marcimage.asp?marcID=98954"/>
          <p:cNvPicPr>
            <a:picLocks noChangeAspect="1" noChangeArrowheads="1"/>
          </p:cNvPicPr>
          <p:nvPr/>
        </p:nvPicPr>
        <p:blipFill>
          <a:blip r:embed="rId4" cstate="email"/>
          <a:srcRect/>
          <a:stretch>
            <a:fillRect/>
          </a:stretch>
        </p:blipFill>
        <p:spPr bwMode="auto">
          <a:xfrm>
            <a:off x="2987824" y="3789040"/>
            <a:ext cx="1254098" cy="1718114"/>
          </a:xfrm>
          <a:prstGeom prst="rect">
            <a:avLst/>
          </a:prstGeom>
          <a:noFill/>
        </p:spPr>
      </p:pic>
      <p:pic>
        <p:nvPicPr>
          <p:cNvPr id="17410" name="Picture 2" descr="Андреевский Сергей Аркадьевич"/>
          <p:cNvPicPr>
            <a:picLocks noChangeAspect="1" noChangeArrowheads="1"/>
          </p:cNvPicPr>
          <p:nvPr/>
        </p:nvPicPr>
        <p:blipFill>
          <a:blip r:embed="rId5" cstate="print"/>
          <a:srcRect/>
          <a:stretch>
            <a:fillRect/>
          </a:stretch>
        </p:blipFill>
        <p:spPr bwMode="auto">
          <a:xfrm>
            <a:off x="251520" y="980728"/>
            <a:ext cx="2664296" cy="2965103"/>
          </a:xfrm>
          <a:prstGeom prst="rect">
            <a:avLst/>
          </a:prstGeom>
          <a:ln>
            <a:noFill/>
          </a:ln>
          <a:effectLst>
            <a:softEdge rad="112500"/>
          </a:effectLst>
        </p:spPr>
      </p:pic>
      <p:sp>
        <p:nvSpPr>
          <p:cNvPr id="10" name="Скругленный прямоугольник 9"/>
          <p:cNvSpPr/>
          <p:nvPr/>
        </p:nvSpPr>
        <p:spPr>
          <a:xfrm>
            <a:off x="2771800" y="1052736"/>
            <a:ext cx="6048672" cy="223224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lang="ru-RU" sz="1400" dirty="0" smtClean="0"/>
              <a:t>Очень талантливый адвокат. В 1878 году Министерством юстиции         С.А. Андреевскому было предложено выступить в качестве обвинителя  по делу В. Засулич. Самостоятельный в своих суждениях, смелый во взглядах, Андреевский поставил условие — предоставить ему право в своей речи дать оценку поступку градоначальника </a:t>
            </a:r>
            <a:r>
              <a:rPr lang="ru-RU" sz="1400" dirty="0" err="1" smtClean="0"/>
              <a:t>Трепова</a:t>
            </a:r>
            <a:r>
              <a:rPr lang="ru-RU" sz="1400" dirty="0" smtClean="0"/>
              <a:t> и</a:t>
            </a:r>
            <a:r>
              <a:rPr lang="en-US" sz="1400" dirty="0" smtClean="0"/>
              <a:t> </a:t>
            </a:r>
            <a:r>
              <a:rPr lang="ru-RU" sz="1400" dirty="0" smtClean="0"/>
              <a:t>его личности. Естественно, царская юстиция на такое требование Андреевского не согласилась. После рассмотрения дела Веры Засулич Андреевский ушёл в отставку и в этом</a:t>
            </a:r>
            <a:r>
              <a:rPr lang="en-US" sz="1400" dirty="0" smtClean="0"/>
              <a:t> </a:t>
            </a:r>
            <a:r>
              <a:rPr lang="ru-RU" sz="1400" dirty="0" smtClean="0"/>
              <a:t>же году поступил в</a:t>
            </a:r>
            <a:r>
              <a:rPr lang="en-US" sz="1400" dirty="0" smtClean="0"/>
              <a:t> </a:t>
            </a:r>
            <a:r>
              <a:rPr lang="ru-RU" sz="1400" dirty="0" smtClean="0"/>
              <a:t>адвокатуру.</a:t>
            </a:r>
          </a:p>
        </p:txBody>
      </p:sp>
      <p:sp>
        <p:nvSpPr>
          <p:cNvPr id="12" name="Скругленный прямоугольник 11"/>
          <p:cNvSpPr/>
          <p:nvPr/>
        </p:nvSpPr>
        <p:spPr>
          <a:xfrm>
            <a:off x="251520" y="5949280"/>
            <a:ext cx="8568952" cy="69269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lang="ru-RU" sz="1400" dirty="0" smtClean="0"/>
              <a:t>С.А. Андреевский занимался и литературной деятельностью. Его перу принадлежит много поэм и стихотворений на лирические темы и  критические статьи о Баратынском, Некрасове, Тургеневе, Достоевском и Гаршине. </a:t>
            </a:r>
            <a:endParaRPr lang="ru-RU" sz="1400" dirty="0"/>
          </a:p>
        </p:txBody>
      </p:sp>
      <p:sp>
        <p:nvSpPr>
          <p:cNvPr id="11" name="Скругленный прямоугольник 10"/>
          <p:cNvSpPr/>
          <p:nvPr/>
        </p:nvSpPr>
        <p:spPr>
          <a:xfrm>
            <a:off x="4499992" y="3284984"/>
            <a:ext cx="4320480" cy="259228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lang="ru-RU" sz="1400" dirty="0" smtClean="0"/>
              <a:t>Уже первый процесс, в котором выступил Андреевский (речь в защиту обвиняемого в убийстве Зайцева), создал ему репутацию сильного адвоката по уголовным делам. Как судебный оратор </a:t>
            </a:r>
            <a:r>
              <a:rPr lang="en-US" sz="1400" dirty="0" smtClean="0"/>
              <a:t>С.А. </a:t>
            </a:r>
            <a:r>
              <a:rPr lang="en-US" sz="1400" dirty="0" err="1" smtClean="0"/>
              <a:t>Андреевский</a:t>
            </a:r>
            <a:r>
              <a:rPr lang="en-US" sz="1400" dirty="0" smtClean="0"/>
              <a:t> </a:t>
            </a:r>
            <a:r>
              <a:rPr lang="ru-RU" sz="1400" dirty="0" smtClean="0"/>
              <a:t>был оригинален и самостоятелен</a:t>
            </a:r>
            <a:r>
              <a:rPr lang="en-US" sz="1400" dirty="0" smtClean="0"/>
              <a:t>.</a:t>
            </a:r>
            <a:r>
              <a:rPr lang="ru-RU" sz="1400" dirty="0" smtClean="0"/>
              <a:t> Основной особенностью его является широкое внесение литературно-художественных приемов в защитительную речь. Рассматривая адвокатскую деятельность как искусство, он называл защитника говорящим писателем. </a:t>
            </a:r>
          </a:p>
        </p:txBody>
      </p:sp>
      <p:sp>
        <p:nvSpPr>
          <p:cNvPr id="17412" name="Rectangle 4"/>
          <p:cNvSpPr>
            <a:spLocks noChangeArrowheads="1"/>
          </p:cNvSpPr>
          <p:nvPr/>
        </p:nvSpPr>
        <p:spPr bwMode="auto">
          <a:xfrm>
            <a:off x="179512" y="3779168"/>
            <a:ext cx="288032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7200"/>
            <a:r>
              <a:rPr lang="ru-RU" sz="1400" dirty="0" smtClean="0">
                <a:solidFill>
                  <a:schemeClr val="accent2">
                    <a:lumMod val="50000"/>
                  </a:schemeClr>
                </a:solidFill>
                <a:latin typeface="Times New Roman" pitchFamily="18" charset="0"/>
                <a:cs typeface="Times New Roman" pitchFamily="18" charset="0"/>
              </a:rPr>
              <a:t>Андреевский, С. А.</a:t>
            </a:r>
          </a:p>
          <a:p>
            <a:pPr algn="just"/>
            <a:r>
              <a:rPr lang="ru-RU" sz="1400" dirty="0" smtClean="0">
                <a:solidFill>
                  <a:schemeClr val="accent2">
                    <a:lumMod val="50000"/>
                  </a:schemeClr>
                </a:solidFill>
                <a:latin typeface="Times New Roman" pitchFamily="18" charset="0"/>
                <a:cs typeface="Times New Roman" pitchFamily="18" charset="0"/>
              </a:rPr>
              <a:t>Избранные труды и речи / Сергей Андреевский ; [сост. И. </a:t>
            </a:r>
            <a:r>
              <a:rPr lang="ru-RU" sz="1400" dirty="0" err="1" smtClean="0">
                <a:solidFill>
                  <a:schemeClr val="accent2">
                    <a:lumMod val="50000"/>
                  </a:schemeClr>
                </a:solidFill>
                <a:latin typeface="Times New Roman" pitchFamily="18" charset="0"/>
                <a:cs typeface="Times New Roman" pitchFamily="18" charset="0"/>
              </a:rPr>
              <a:t>Потапчук</a:t>
            </a:r>
            <a:r>
              <a:rPr lang="ru-RU" sz="1400" dirty="0" smtClean="0">
                <a:solidFill>
                  <a:schemeClr val="accent2">
                    <a:lumMod val="50000"/>
                  </a:schemeClr>
                </a:solidFill>
                <a:latin typeface="Times New Roman" pitchFamily="18" charset="0"/>
                <a:cs typeface="Times New Roman" pitchFamily="18" charset="0"/>
              </a:rPr>
              <a:t>]. - Тула : Автограф, 2000. - 422 с. – (Юридическое наследие. </a:t>
            </a:r>
            <a:r>
              <a:rPr lang="en-US" sz="1400" dirty="0" smtClean="0">
                <a:solidFill>
                  <a:schemeClr val="accent2">
                    <a:lumMod val="50000"/>
                  </a:schemeClr>
                </a:solidFill>
                <a:latin typeface="Times New Roman" pitchFamily="18" charset="0"/>
                <a:cs typeface="Times New Roman" pitchFamily="18" charset="0"/>
              </a:rPr>
              <a:t>XIX</a:t>
            </a:r>
            <a:r>
              <a:rPr lang="ru-RU" sz="1400" dirty="0" smtClean="0">
                <a:solidFill>
                  <a:schemeClr val="accent2">
                    <a:lumMod val="50000"/>
                  </a:schemeClr>
                </a:solidFill>
                <a:latin typeface="Times New Roman" pitchFamily="18" charset="0"/>
                <a:cs typeface="Times New Roman" pitchFamily="18" charset="0"/>
              </a:rPr>
              <a:t> век).</a:t>
            </a:r>
          </a:p>
          <a:p>
            <a:pPr marL="0" marR="0" lvl="0" indent="45720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effectLst/>
                <a:latin typeface="Times New Roman" pitchFamily="18" charset="0"/>
                <a:ea typeface="Times New Roman" pitchFamily="18" charset="0"/>
                <a:cs typeface="Times New Roman" pitchFamily="18" charset="0"/>
              </a:rPr>
              <a:t>В настоящий сборник включены речи Андреевского, в которых наиболее ярко видны характерные особенности его</a:t>
            </a:r>
            <a:r>
              <a:rPr kumimoji="0" lang="en-US" sz="1400" b="0" i="0" u="none" strike="noStrike" cap="none" normalizeH="0" baseline="0" dirty="0" smtClean="0">
                <a:ln>
                  <a:noFill/>
                </a:ln>
                <a:effectLst/>
                <a:latin typeface="Times New Roman" pitchFamily="18" charset="0"/>
                <a:ea typeface="Times New Roman" pitchFamily="18" charset="0"/>
                <a:cs typeface="Times New Roman" pitchFamily="18" charset="0"/>
              </a:rPr>
              <a:t> </a:t>
            </a:r>
            <a:r>
              <a:rPr kumimoji="0" lang="ru-RU" sz="1400" b="0" i="0" u="none" strike="noStrike" cap="none" normalizeH="0" baseline="0" dirty="0" smtClean="0">
                <a:ln>
                  <a:noFill/>
                </a:ln>
                <a:effectLst/>
                <a:latin typeface="Times New Roman" pitchFamily="18" charset="0"/>
                <a:ea typeface="Times New Roman" pitchFamily="18" charset="0"/>
                <a:cs typeface="Times New Roman" pitchFamily="18" charset="0"/>
              </a:rPr>
              <a:t>таланта.</a:t>
            </a:r>
            <a:endParaRPr kumimoji="0" lang="ru-RU" sz="1400" b="0" i="0" u="none" strike="noStrike" cap="none" normalizeH="0" baseline="0" dirty="0" smtClean="0">
              <a:ln>
                <a:noFill/>
              </a:ln>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vertical)">
                                      <p:cBhvr>
                                        <p:cTn id="7" dur="2000"/>
                                        <p:tgtEl>
                                          <p:spTgt spid="2"/>
                                        </p:tgtEl>
                                      </p:cBhvr>
                                    </p:animEffect>
                                  </p:childTnLst>
                                </p:cTn>
                              </p:par>
                              <p:par>
                                <p:cTn id="8" presetID="3" presetClass="entr" presetSubtype="5"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vertical)">
                                      <p:cBhvr>
                                        <p:cTn id="10" dur="2000"/>
                                        <p:tgtEl>
                                          <p:spTgt spid="10"/>
                                        </p:tgtEl>
                                      </p:cBhvr>
                                    </p:animEffect>
                                  </p:childTnLst>
                                </p:cTn>
                              </p:par>
                              <p:par>
                                <p:cTn id="11" presetID="3" presetClass="entr" presetSubtype="5" fill="hold" nodeType="withEffect">
                                  <p:stCondLst>
                                    <p:cond delay="0"/>
                                  </p:stCondLst>
                                  <p:childTnLst>
                                    <p:set>
                                      <p:cBhvr>
                                        <p:cTn id="12" dur="1" fill="hold">
                                          <p:stCondLst>
                                            <p:cond delay="0"/>
                                          </p:stCondLst>
                                        </p:cTn>
                                        <p:tgtEl>
                                          <p:spTgt spid="17410"/>
                                        </p:tgtEl>
                                        <p:attrNameLst>
                                          <p:attrName>style.visibility</p:attrName>
                                        </p:attrNameLst>
                                      </p:cBhvr>
                                      <p:to>
                                        <p:strVal val="visible"/>
                                      </p:to>
                                    </p:set>
                                    <p:animEffect transition="in" filter="blinds(vertical)">
                                      <p:cBhvr>
                                        <p:cTn id="13" dur="2000"/>
                                        <p:tgtEl>
                                          <p:spTgt spid="17410"/>
                                        </p:tgtEl>
                                      </p:cBhvr>
                                    </p:animEffect>
                                  </p:childTnLst>
                                </p:cTn>
                              </p:par>
                              <p:par>
                                <p:cTn id="14" presetID="3" presetClass="entr" presetSubtype="5"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linds(vertical)">
                                      <p:cBhvr>
                                        <p:cTn id="16" dur="2000"/>
                                        <p:tgtEl>
                                          <p:spTgt spid="11"/>
                                        </p:tgtEl>
                                      </p:cBhvr>
                                    </p:animEffect>
                                  </p:childTnLst>
                                </p:cTn>
                              </p:par>
                            </p:childTnLst>
                          </p:cTn>
                        </p:par>
                        <p:par>
                          <p:cTn id="17" fill="hold">
                            <p:stCondLst>
                              <p:cond delay="2000"/>
                            </p:stCondLst>
                            <p:childTnLst>
                              <p:par>
                                <p:cTn id="18" presetID="12" presetClass="entr" presetSubtype="8" fill="hold" grpId="0" nodeType="afterEffect">
                                  <p:stCondLst>
                                    <p:cond delay="0"/>
                                  </p:stCondLst>
                                  <p:childTnLst>
                                    <p:set>
                                      <p:cBhvr>
                                        <p:cTn id="19" dur="1" fill="hold">
                                          <p:stCondLst>
                                            <p:cond delay="0"/>
                                          </p:stCondLst>
                                        </p:cTn>
                                        <p:tgtEl>
                                          <p:spTgt spid="17412"/>
                                        </p:tgtEl>
                                        <p:attrNameLst>
                                          <p:attrName>style.visibility</p:attrName>
                                        </p:attrNameLst>
                                      </p:cBhvr>
                                      <p:to>
                                        <p:strVal val="visible"/>
                                      </p:to>
                                    </p:set>
                                    <p:animEffect transition="in" filter="slide(fromLeft)">
                                      <p:cBhvr>
                                        <p:cTn id="20" dur="2000"/>
                                        <p:tgtEl>
                                          <p:spTgt spid="17412"/>
                                        </p:tgtEl>
                                      </p:cBhvr>
                                    </p:animEffect>
                                  </p:childTnLst>
                                </p:cTn>
                              </p:par>
                              <p:par>
                                <p:cTn id="21" presetID="12" presetClass="entr" presetSubtype="8" fill="hold" nodeType="withEffect">
                                  <p:stCondLst>
                                    <p:cond delay="0"/>
                                  </p:stCondLst>
                                  <p:childTnLst>
                                    <p:set>
                                      <p:cBhvr>
                                        <p:cTn id="22" dur="1" fill="hold">
                                          <p:stCondLst>
                                            <p:cond delay="0"/>
                                          </p:stCondLst>
                                        </p:cTn>
                                        <p:tgtEl>
                                          <p:spTgt spid="18434"/>
                                        </p:tgtEl>
                                        <p:attrNameLst>
                                          <p:attrName>style.visibility</p:attrName>
                                        </p:attrNameLst>
                                      </p:cBhvr>
                                      <p:to>
                                        <p:strVal val="visible"/>
                                      </p:to>
                                    </p:set>
                                    <p:animEffect transition="in" filter="slide(fromLeft)">
                                      <p:cBhvr>
                                        <p:cTn id="23" dur="2000"/>
                                        <p:tgtEl>
                                          <p:spTgt spid="18434"/>
                                        </p:tgtEl>
                                      </p:cBhvr>
                                    </p:animEffect>
                                  </p:childTnLst>
                                </p:cTn>
                              </p:par>
                              <p:par>
                                <p:cTn id="24" presetID="12" presetClass="entr" presetSubtype="8"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slide(fromLeft)">
                                      <p:cBhvr>
                                        <p:cTn id="26"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2" grpId="0" animBg="1"/>
      <p:bldP spid="11" grpId="0" animBg="1"/>
      <p:bldP spid="1741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descr="C:\Documents and Settings\Полонская.TBC\Рабочий стол\0_94459_8c87cc2a_L[1].jpg"/>
          <p:cNvPicPr>
            <a:picLocks noChangeAspect="1" noChangeArrowheads="1"/>
          </p:cNvPicPr>
          <p:nvPr/>
        </p:nvPicPr>
        <p:blipFill>
          <a:blip r:embed="rId2" cstate="print"/>
          <a:srcRect/>
          <a:stretch>
            <a:fillRect/>
          </a:stretch>
        </p:blipFill>
        <p:spPr bwMode="auto">
          <a:xfrm>
            <a:off x="-57693" y="0"/>
            <a:ext cx="9201693" cy="6858000"/>
          </a:xfrm>
          <a:prstGeom prst="rect">
            <a:avLst/>
          </a:prstGeom>
          <a:noFill/>
        </p:spPr>
      </p:pic>
      <p:sp>
        <p:nvSpPr>
          <p:cNvPr id="2" name="Заголовок 1"/>
          <p:cNvSpPr>
            <a:spLocks noGrp="1"/>
          </p:cNvSpPr>
          <p:nvPr>
            <p:ph type="title"/>
          </p:nvPr>
        </p:nvSpPr>
        <p:spPr>
          <a:xfrm>
            <a:off x="457200" y="116632"/>
            <a:ext cx="8229600" cy="1080120"/>
          </a:xfrm>
          <a:solidFill>
            <a:schemeClr val="bg2">
              <a:lumMod val="25000"/>
            </a:schemeClr>
          </a:solidFill>
        </p:spPr>
        <p:style>
          <a:lnRef idx="0">
            <a:schemeClr val="accent6"/>
          </a:lnRef>
          <a:fillRef idx="3">
            <a:schemeClr val="accent6"/>
          </a:fillRef>
          <a:effectRef idx="3">
            <a:schemeClr val="accent6"/>
          </a:effectRef>
          <a:fontRef idx="minor">
            <a:schemeClr val="lt1"/>
          </a:fontRef>
        </p:style>
        <p:txBody>
          <a:bodyPr>
            <a:noAutofit/>
          </a:bodyPr>
          <a:lstStyle/>
          <a:p>
            <a:r>
              <a:rPr lang="ru-RU" sz="2400" dirty="0" smtClean="0">
                <a:solidFill>
                  <a:schemeClr val="bg1"/>
                </a:solidFill>
                <a:hlinkClick r:id="rId3"/>
              </a:rPr>
              <a:t>Николай Платонович Карабчевский </a:t>
            </a:r>
            <a:r>
              <a:rPr lang="ru-RU" sz="2400" dirty="0" smtClean="0"/>
              <a:t>(1851 – 1925) -  </a:t>
            </a:r>
            <a:br>
              <a:rPr lang="ru-RU" sz="2400" dirty="0" smtClean="0"/>
            </a:br>
            <a:r>
              <a:rPr lang="ru-RU" sz="2400" dirty="0" smtClean="0"/>
              <a:t>русский адвокат, судебный оратор, писатель, поэт, общественный деятель</a:t>
            </a:r>
            <a:endParaRPr lang="ru-RU" sz="2400" dirty="0"/>
          </a:p>
        </p:txBody>
      </p:sp>
      <p:sp>
        <p:nvSpPr>
          <p:cNvPr id="4" name="Содержимое 3"/>
          <p:cNvSpPr>
            <a:spLocks noGrp="1"/>
          </p:cNvSpPr>
          <p:nvPr>
            <p:ph sz="half" idx="2"/>
          </p:nvPr>
        </p:nvSpPr>
        <p:spPr>
          <a:xfrm>
            <a:off x="4143372" y="4771502"/>
            <a:ext cx="3312368" cy="1872208"/>
          </a:xfrm>
        </p:spPr>
        <p:txBody>
          <a:bodyPr>
            <a:noAutofit/>
          </a:bodyPr>
          <a:lstStyle/>
          <a:p>
            <a:pPr marL="0" indent="457200">
              <a:spcBef>
                <a:spcPts val="0"/>
              </a:spcBef>
              <a:buNone/>
            </a:pPr>
            <a:r>
              <a:rPr lang="ru-RU" sz="1400" dirty="0" smtClean="0">
                <a:solidFill>
                  <a:schemeClr val="accent2">
                    <a:lumMod val="50000"/>
                  </a:schemeClr>
                </a:solidFill>
              </a:rPr>
              <a:t>Карабчевский, Н. П. Около правосудия / Николай Карабчевский ; [сост. И. </a:t>
            </a:r>
            <a:r>
              <a:rPr lang="ru-RU" sz="1400" dirty="0" err="1" smtClean="0">
                <a:solidFill>
                  <a:schemeClr val="accent2">
                    <a:lumMod val="50000"/>
                  </a:schemeClr>
                </a:solidFill>
              </a:rPr>
              <a:t>Потапчук</a:t>
            </a:r>
            <a:r>
              <a:rPr lang="ru-RU" sz="1400" dirty="0" smtClean="0">
                <a:solidFill>
                  <a:schemeClr val="accent2">
                    <a:lumMod val="50000"/>
                  </a:schemeClr>
                </a:solidFill>
              </a:rPr>
              <a:t> ; авт. вступ. ст. Н. А. Троицкий]. – Тула : Автограф, 2001. –   670 с. – (Юридическое наследие. </a:t>
            </a:r>
            <a:r>
              <a:rPr lang="en-US" sz="1400" dirty="0" smtClean="0">
                <a:solidFill>
                  <a:schemeClr val="accent2">
                    <a:lumMod val="50000"/>
                  </a:schemeClr>
                </a:solidFill>
              </a:rPr>
              <a:t>XIX</a:t>
            </a:r>
            <a:r>
              <a:rPr lang="ru-RU" sz="1400" dirty="0" smtClean="0">
                <a:solidFill>
                  <a:schemeClr val="accent2">
                    <a:lumMod val="50000"/>
                  </a:schemeClr>
                </a:solidFill>
              </a:rPr>
              <a:t> век).</a:t>
            </a:r>
          </a:p>
          <a:p>
            <a:pPr marL="0" indent="457200">
              <a:spcBef>
                <a:spcPts val="0"/>
              </a:spcBef>
              <a:buNone/>
            </a:pPr>
            <a:r>
              <a:rPr lang="ru-RU" sz="1400" dirty="0" smtClean="0"/>
              <a:t>В книгу вошли статьи, защитительные речи по 21 делу, а также очерки.</a:t>
            </a:r>
          </a:p>
          <a:p>
            <a:pPr marL="0" indent="0">
              <a:spcBef>
                <a:spcPts val="0"/>
              </a:spcBef>
            </a:pPr>
            <a:endParaRPr lang="ru-RU" sz="1400" dirty="0"/>
          </a:p>
        </p:txBody>
      </p:sp>
      <p:pic>
        <p:nvPicPr>
          <p:cNvPr id="11266" name="Picture 2" descr="Nikolay Karabchevsky.jpg">
            <a:hlinkClick r:id="rId4"/>
          </p:cNvPr>
          <p:cNvPicPr>
            <a:picLocks noChangeAspect="1" noChangeArrowheads="1"/>
          </p:cNvPicPr>
          <p:nvPr/>
        </p:nvPicPr>
        <p:blipFill>
          <a:blip r:embed="rId5" cstate="print"/>
          <a:srcRect/>
          <a:stretch>
            <a:fillRect/>
          </a:stretch>
        </p:blipFill>
        <p:spPr bwMode="auto">
          <a:xfrm>
            <a:off x="611560" y="1340768"/>
            <a:ext cx="2381250" cy="2476501"/>
          </a:xfrm>
          <a:prstGeom prst="ellipse">
            <a:avLst/>
          </a:prstGeom>
          <a:ln w="63500" cap="rnd">
            <a:solidFill>
              <a:schemeClr val="bg2">
                <a:lumMod val="5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 name="Picture 2" descr="А. С. Кобликов Юридическая этика"/>
          <p:cNvPicPr>
            <a:picLocks noChangeAspect="1" noChangeArrowheads="1"/>
          </p:cNvPicPr>
          <p:nvPr/>
        </p:nvPicPr>
        <p:blipFill>
          <a:blip r:embed="rId6" cstate="email"/>
          <a:srcRect/>
          <a:stretch>
            <a:fillRect/>
          </a:stretch>
        </p:blipFill>
        <p:spPr bwMode="auto">
          <a:xfrm rot="20783880">
            <a:off x="504864" y="3109453"/>
            <a:ext cx="1157114" cy="1680130"/>
          </a:xfrm>
          <a:prstGeom prst="rect">
            <a:avLst/>
          </a:prstGeom>
          <a:noFill/>
        </p:spPr>
      </p:pic>
      <p:sp>
        <p:nvSpPr>
          <p:cNvPr id="12" name="Скругленный прямоугольник 11"/>
          <p:cNvSpPr/>
          <p:nvPr/>
        </p:nvSpPr>
        <p:spPr>
          <a:xfrm>
            <a:off x="112064" y="4338314"/>
            <a:ext cx="3888432" cy="2448272"/>
          </a:xfrm>
          <a:prstGeom prst="roundRect">
            <a:avLst/>
          </a:prstGeom>
          <a:solidFill>
            <a:schemeClr val="accent3">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dirty="0" smtClean="0"/>
              <a:t>            </a:t>
            </a:r>
            <a:r>
              <a:rPr lang="ru-RU" sz="1400" dirty="0" err="1" smtClean="0">
                <a:solidFill>
                  <a:schemeClr val="tx1"/>
                </a:solidFill>
              </a:rPr>
              <a:t>Кобликов</a:t>
            </a:r>
            <a:r>
              <a:rPr lang="ru-RU" sz="1400" dirty="0" smtClean="0">
                <a:solidFill>
                  <a:schemeClr val="tx1"/>
                </a:solidFill>
              </a:rPr>
              <a:t>, А. С. Юридическая этика : [учебник] / Александр </a:t>
            </a:r>
            <a:r>
              <a:rPr lang="ru-RU" sz="1400" dirty="0" err="1" smtClean="0">
                <a:solidFill>
                  <a:schemeClr val="tx1"/>
                </a:solidFill>
              </a:rPr>
              <a:t>Кобликов</a:t>
            </a:r>
            <a:r>
              <a:rPr lang="ru-RU" sz="1400" dirty="0" smtClean="0">
                <a:solidFill>
                  <a:schemeClr val="tx1"/>
                </a:solidFill>
              </a:rPr>
              <a:t>. – Изд. 3-е, измененное. – М. : Норма, 2011. – 165 с. – (Учебник для вузов).</a:t>
            </a:r>
          </a:p>
          <a:p>
            <a:pPr indent="457200" algn="just"/>
            <a:r>
              <a:rPr lang="ru-RU" sz="1400" dirty="0" smtClean="0"/>
              <a:t>В книге содержатся сведения об основных понятиях и категориях юридической этики. Характеризуются этические правила осуществления правосудия, а также содержание культуры процессуальной деятельности и нравственные качества юриста. </a:t>
            </a:r>
            <a:endParaRPr lang="ru-RU" sz="1400" dirty="0"/>
          </a:p>
        </p:txBody>
      </p:sp>
      <p:sp>
        <p:nvSpPr>
          <p:cNvPr id="9" name="Скругленный прямоугольник 8"/>
          <p:cNvSpPr/>
          <p:nvPr/>
        </p:nvSpPr>
        <p:spPr>
          <a:xfrm>
            <a:off x="3357554" y="1142984"/>
            <a:ext cx="5400600" cy="3456384"/>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400" dirty="0" smtClean="0"/>
              <a:t>Один из наиболее видных адвокатов-криминалистов. Был знаменит уже в  80-е годы XIX века и в начале XX в. оставался звездой первой величины. Выступал в целом ряде сложных уголовных дел, привлекших общественное внимание, например, в деле поручика Имшенецкого, обвинявшегося в утоплении своей жены; в известных делах </a:t>
            </a:r>
            <a:r>
              <a:rPr lang="ru-RU" sz="1400" dirty="0" err="1" smtClean="0"/>
              <a:t>Мироновича</a:t>
            </a:r>
            <a:r>
              <a:rPr lang="ru-RU" sz="1400" dirty="0" smtClean="0"/>
              <a:t> и Ольги </a:t>
            </a:r>
            <a:r>
              <a:rPr lang="ru-RU" sz="1400" dirty="0" err="1" smtClean="0"/>
              <a:t>Палем</a:t>
            </a:r>
            <a:r>
              <a:rPr lang="ru-RU" sz="1400" dirty="0" smtClean="0"/>
              <a:t>;  в деле </a:t>
            </a:r>
            <a:r>
              <a:rPr lang="ru-RU" sz="1400" dirty="0" err="1" smtClean="0"/>
              <a:t>мултанских</a:t>
            </a:r>
            <a:r>
              <a:rPr lang="ru-RU" sz="1400" dirty="0" smtClean="0"/>
              <a:t> вотяков, обвинявшихся в убийстве крестьянина-нищего с целью приношения в жертву языческим богам; в загадочном деле братьев Скитских, три раза разбиравшемся судебной палатой с участием сословных представителей и окончившемся оправдательным приговором; в процессе о Кишиневском погроме,  в политических процессах Г.А. Гершуни и Сазонова. Во всех этих процессах Карабчевский выступал смелым боевым адвокатом, поражающим стремительностью речи и искренним воодушевлением.</a:t>
            </a:r>
            <a:endParaRPr lang="ru-RU" sz="1400" dirty="0"/>
          </a:p>
        </p:txBody>
      </p:sp>
      <p:pic>
        <p:nvPicPr>
          <p:cNvPr id="24578" name="Picture 2" descr="http://pictures.bookshop.ua/TitleBooks/bs0000180659.jpg"/>
          <p:cNvPicPr>
            <a:picLocks noChangeAspect="1" noChangeArrowheads="1"/>
          </p:cNvPicPr>
          <p:nvPr/>
        </p:nvPicPr>
        <p:blipFill>
          <a:blip r:embed="rId7" cstate="email"/>
          <a:srcRect/>
          <a:stretch>
            <a:fillRect/>
          </a:stretch>
        </p:blipFill>
        <p:spPr bwMode="auto">
          <a:xfrm rot="556726">
            <a:off x="7215532" y="4512224"/>
            <a:ext cx="1388963" cy="188899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heel(4)">
                                      <p:cBhvr>
                                        <p:cTn id="10" dur="2000"/>
                                        <p:tgtEl>
                                          <p:spTgt spid="9"/>
                                        </p:tgtEl>
                                      </p:cBhvr>
                                    </p:animEffect>
                                  </p:childTnLst>
                                </p:cTn>
                              </p:par>
                              <p:par>
                                <p:cTn id="11" presetID="21" presetClass="entr" presetSubtype="4" fill="hold" nodeType="withEffect">
                                  <p:stCondLst>
                                    <p:cond delay="0"/>
                                  </p:stCondLst>
                                  <p:childTnLst>
                                    <p:set>
                                      <p:cBhvr>
                                        <p:cTn id="12" dur="1" fill="hold">
                                          <p:stCondLst>
                                            <p:cond delay="0"/>
                                          </p:stCondLst>
                                        </p:cTn>
                                        <p:tgtEl>
                                          <p:spTgt spid="11266"/>
                                        </p:tgtEl>
                                        <p:attrNameLst>
                                          <p:attrName>style.visibility</p:attrName>
                                        </p:attrNameLst>
                                      </p:cBhvr>
                                      <p:to>
                                        <p:strVal val="visible"/>
                                      </p:to>
                                    </p:set>
                                    <p:animEffect transition="in" filter="wheel(4)">
                                      <p:cBhvr>
                                        <p:cTn id="13" dur="2000"/>
                                        <p:tgtEl>
                                          <p:spTgt spid="11266"/>
                                        </p:tgtEl>
                                      </p:cBhvr>
                                    </p:animEffect>
                                  </p:childTnLst>
                                </p:cTn>
                              </p:par>
                            </p:childTnLst>
                          </p:cTn>
                        </p:par>
                        <p:par>
                          <p:cTn id="14" fill="hold">
                            <p:stCondLst>
                              <p:cond delay="2000"/>
                            </p:stCondLst>
                            <p:childTnLst>
                              <p:par>
                                <p:cTn id="15" presetID="22" presetClass="entr" presetSubtype="4"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2000"/>
                                        <p:tgtEl>
                                          <p:spTgt spid="10"/>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2000"/>
                                        <p:tgtEl>
                                          <p:spTgt spid="12"/>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wipe(down)">
                                      <p:cBhvr>
                                        <p:cTn id="23" dur="2000"/>
                                        <p:tgtEl>
                                          <p:spTgt spid="4">
                                            <p:txEl>
                                              <p:pRg st="0" end="0"/>
                                            </p:txEl>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Effect transition="in" filter="wipe(down)">
                                      <p:cBhvr>
                                        <p:cTn id="26" dur="2000"/>
                                        <p:tgtEl>
                                          <p:spTgt spid="4">
                                            <p:txEl>
                                              <p:pRg st="1" end="1"/>
                                            </p:txEl>
                                          </p:spTgt>
                                        </p:tgtEl>
                                      </p:cBhvr>
                                    </p:animEffect>
                                  </p:childTnLst>
                                </p:cTn>
                              </p:par>
                              <p:par>
                                <p:cTn id="27" presetID="22" presetClass="entr" presetSubtype="4" fill="hold" nodeType="withEffect">
                                  <p:stCondLst>
                                    <p:cond delay="0"/>
                                  </p:stCondLst>
                                  <p:childTnLst>
                                    <p:set>
                                      <p:cBhvr>
                                        <p:cTn id="28" dur="1" fill="hold">
                                          <p:stCondLst>
                                            <p:cond delay="0"/>
                                          </p:stCondLst>
                                        </p:cTn>
                                        <p:tgtEl>
                                          <p:spTgt spid="24578"/>
                                        </p:tgtEl>
                                        <p:attrNameLst>
                                          <p:attrName>style.visibility</p:attrName>
                                        </p:attrNameLst>
                                      </p:cBhvr>
                                      <p:to>
                                        <p:strVal val="visible"/>
                                      </p:to>
                                    </p:set>
                                    <p:animEffect transition="in" filter="wipe(down)">
                                      <p:cBhvr>
                                        <p:cTn id="29" dur="2000"/>
                                        <p:tgtEl>
                                          <p:spTgt spid="24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uiExpand="1" build="p"/>
      <p:bldP spid="12"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descr="C:\Documents and Settings\Полонская.TBC\Рабочий стол\0_94459_8c87cc2a_L[1].jpg"/>
          <p:cNvPicPr>
            <a:picLocks noChangeAspect="1" noChangeArrowheads="1"/>
          </p:cNvPicPr>
          <p:nvPr/>
        </p:nvPicPr>
        <p:blipFill>
          <a:blip r:embed="rId2" cstate="print"/>
          <a:srcRect/>
          <a:stretch>
            <a:fillRect/>
          </a:stretch>
        </p:blipFill>
        <p:spPr bwMode="auto">
          <a:xfrm>
            <a:off x="-57693" y="0"/>
            <a:ext cx="9201693" cy="6858000"/>
          </a:xfrm>
          <a:prstGeom prst="rect">
            <a:avLst/>
          </a:prstGeom>
          <a:noFill/>
        </p:spPr>
      </p:pic>
      <p:sp>
        <p:nvSpPr>
          <p:cNvPr id="2" name="Заголовок 1"/>
          <p:cNvSpPr>
            <a:spLocks noGrp="1"/>
          </p:cNvSpPr>
          <p:nvPr>
            <p:ph type="title"/>
          </p:nvPr>
        </p:nvSpPr>
        <p:spPr>
          <a:xfrm>
            <a:off x="457200" y="188640"/>
            <a:ext cx="8229600" cy="1080120"/>
          </a:xfrm>
          <a:solidFill>
            <a:schemeClr val="accent2">
              <a:lumMod val="75000"/>
            </a:schemeClr>
          </a:solidFill>
        </p:spPr>
        <p:style>
          <a:lnRef idx="1">
            <a:schemeClr val="accent2"/>
          </a:lnRef>
          <a:fillRef idx="2">
            <a:schemeClr val="accent2"/>
          </a:fillRef>
          <a:effectRef idx="1">
            <a:schemeClr val="accent2"/>
          </a:effectRef>
          <a:fontRef idx="minor">
            <a:schemeClr val="dk1"/>
          </a:fontRef>
        </p:style>
        <p:txBody>
          <a:bodyPr>
            <a:normAutofit fontScale="90000"/>
          </a:bodyPr>
          <a:lstStyle/>
          <a:p>
            <a:r>
              <a:rPr lang="ru-RU" sz="2200" dirty="0" smtClean="0"/>
              <a:t/>
            </a:r>
            <a:br>
              <a:rPr lang="ru-RU" sz="2200" dirty="0" smtClean="0"/>
            </a:br>
            <a:r>
              <a:rPr lang="ru-RU" sz="2200" dirty="0" smtClean="0"/>
              <a:t/>
            </a:r>
            <a:br>
              <a:rPr lang="ru-RU" sz="2200" dirty="0" smtClean="0"/>
            </a:br>
            <a:r>
              <a:rPr lang="ru-RU" sz="2700" dirty="0" smtClean="0">
                <a:hlinkClick r:id="rId3"/>
              </a:rPr>
              <a:t>Николай Степанович Таганцев  </a:t>
            </a:r>
            <a:r>
              <a:rPr lang="ru-RU" sz="2700" dirty="0" smtClean="0">
                <a:solidFill>
                  <a:schemeClr val="bg1"/>
                </a:solidFill>
              </a:rPr>
              <a:t>(1843 -  1923) - </a:t>
            </a:r>
            <a:br>
              <a:rPr lang="ru-RU" sz="2700" dirty="0" smtClean="0">
                <a:solidFill>
                  <a:schemeClr val="bg1"/>
                </a:solidFill>
              </a:rPr>
            </a:br>
            <a:r>
              <a:rPr lang="ru-RU" sz="2700" dirty="0" smtClean="0">
                <a:solidFill>
                  <a:schemeClr val="bg1"/>
                </a:solidFill>
              </a:rPr>
              <a:t> известный русский юрист, криминалист, государственный деятель</a:t>
            </a:r>
            <a:r>
              <a:rPr lang="ru-RU" dirty="0" smtClean="0"/>
              <a:t/>
            </a:r>
            <a:br>
              <a:rPr lang="ru-RU" dirty="0" smtClean="0"/>
            </a:br>
            <a:endParaRPr lang="ru-RU" dirty="0"/>
          </a:p>
        </p:txBody>
      </p:sp>
      <p:sp>
        <p:nvSpPr>
          <p:cNvPr id="3" name="Содержимое 2"/>
          <p:cNvSpPr>
            <a:spLocks noGrp="1"/>
          </p:cNvSpPr>
          <p:nvPr>
            <p:ph sz="half" idx="1"/>
          </p:nvPr>
        </p:nvSpPr>
        <p:spPr>
          <a:xfrm>
            <a:off x="5436096" y="3789040"/>
            <a:ext cx="4038600" cy="4525963"/>
          </a:xfrm>
        </p:spPr>
        <p:txBody>
          <a:bodyPr>
            <a:normAutofit/>
          </a:bodyPr>
          <a:lstStyle/>
          <a:p>
            <a:endParaRPr lang="ru-RU" dirty="0" smtClean="0"/>
          </a:p>
          <a:p>
            <a:endParaRPr lang="ru-RU" dirty="0" smtClean="0"/>
          </a:p>
        </p:txBody>
      </p:sp>
      <p:sp>
        <p:nvSpPr>
          <p:cNvPr id="4" name="Содержимое 3"/>
          <p:cNvSpPr>
            <a:spLocks noGrp="1"/>
          </p:cNvSpPr>
          <p:nvPr>
            <p:ph sz="half" idx="2"/>
          </p:nvPr>
        </p:nvSpPr>
        <p:spPr>
          <a:xfrm>
            <a:off x="1691680" y="3403350"/>
            <a:ext cx="3672408" cy="3240360"/>
          </a:xfrm>
        </p:spPr>
        <p:txBody>
          <a:bodyPr>
            <a:noAutofit/>
          </a:bodyPr>
          <a:lstStyle/>
          <a:p>
            <a:pPr marL="0" indent="342900">
              <a:spcBef>
                <a:spcPts val="0"/>
              </a:spcBef>
              <a:buNone/>
            </a:pPr>
            <a:r>
              <a:rPr lang="ru-RU" sz="1400" dirty="0" smtClean="0">
                <a:latin typeface="Times New Roman" pitchFamily="18" charset="0"/>
                <a:cs typeface="Times New Roman" pitchFamily="18" charset="0"/>
              </a:rPr>
              <a:t>       Таганцев, Н. С. Русское уголовное право. Часть общая : [в 2-х т.] / Николай Таганцев ; [вступ. ст. А. В. Наумова]. – Тула : Автограф. – (Юридическое наследие. </a:t>
            </a:r>
            <a:r>
              <a:rPr lang="en-US" sz="1400" dirty="0" smtClean="0">
                <a:latin typeface="Times New Roman" pitchFamily="18" charset="0"/>
                <a:cs typeface="Times New Roman" pitchFamily="18" charset="0"/>
              </a:rPr>
              <a:t>XX</a:t>
            </a:r>
            <a:r>
              <a:rPr lang="ru-RU" sz="1400" dirty="0" smtClean="0">
                <a:latin typeface="Times New Roman" pitchFamily="18" charset="0"/>
                <a:cs typeface="Times New Roman" pitchFamily="18" charset="0"/>
              </a:rPr>
              <a:t> век). Т. 1. – 2001. – 798 с. ; Т. 2. (*отсутствует в фондах МУК ТБС).</a:t>
            </a:r>
          </a:p>
          <a:p>
            <a:pPr marL="0" indent="342900">
              <a:spcBef>
                <a:spcPts val="0"/>
              </a:spcBef>
              <a:buNone/>
            </a:pPr>
            <a:r>
              <a:rPr lang="ru-RU" sz="1400" dirty="0" smtClean="0">
                <a:latin typeface="Times New Roman" pitchFamily="18" charset="0"/>
                <a:cs typeface="Times New Roman" pitchFamily="18" charset="0"/>
              </a:rPr>
              <a:t> Первое после 1902 года полное переиздание лекций по уголовному праву Н.С. Таганцева. Лекции Таганцева являются энциклопедией русского уголовного права. </a:t>
            </a:r>
          </a:p>
          <a:p>
            <a:pPr marL="0" indent="342900">
              <a:spcBef>
                <a:spcPts val="0"/>
              </a:spcBef>
              <a:buNone/>
            </a:pPr>
            <a:r>
              <a:rPr lang="ru-RU" sz="1400" dirty="0" smtClean="0">
                <a:latin typeface="Times New Roman" pitchFamily="18" charset="0"/>
                <a:cs typeface="Times New Roman" pitchFamily="18" charset="0"/>
              </a:rPr>
              <a:t>В них разработаны все уголовно-правовые институты и понятия, известные современной науке. Они и сейчас не утратили своей актуальности и, несомненно, полезны современным юристам.</a:t>
            </a:r>
            <a:endParaRPr lang="ru-RU" sz="1400" dirty="0">
              <a:latin typeface="Times New Roman" pitchFamily="18" charset="0"/>
              <a:cs typeface="Times New Roman" pitchFamily="18" charset="0"/>
            </a:endParaRPr>
          </a:p>
        </p:txBody>
      </p:sp>
      <p:pic>
        <p:nvPicPr>
          <p:cNvPr id="1026" name="Picture 2" descr="http://knigi.km.ru/sites/default/files/imagecache/200x270/cover3/251960_1001105631.jpg"/>
          <p:cNvPicPr>
            <a:picLocks noChangeAspect="1" noChangeArrowheads="1"/>
          </p:cNvPicPr>
          <p:nvPr/>
        </p:nvPicPr>
        <p:blipFill>
          <a:blip r:embed="rId4" cstate="email">
            <a:clrChange>
              <a:clrFrom>
                <a:srgbClr val="FFFFFF"/>
              </a:clrFrom>
              <a:clrTo>
                <a:srgbClr val="FFFFFF">
                  <a:alpha val="0"/>
                </a:srgbClr>
              </a:clrTo>
            </a:clrChange>
          </a:blip>
          <a:srcRect/>
          <a:stretch>
            <a:fillRect/>
          </a:stretch>
        </p:blipFill>
        <p:spPr bwMode="auto">
          <a:xfrm rot="21012724">
            <a:off x="157280" y="3395982"/>
            <a:ext cx="1475101" cy="1976636"/>
          </a:xfrm>
          <a:prstGeom prst="rect">
            <a:avLst/>
          </a:prstGeom>
          <a:noFill/>
        </p:spPr>
      </p:pic>
      <p:pic>
        <p:nvPicPr>
          <p:cNvPr id="9218" name="Picture 2" descr="File:Tagantsev Nikolay Stepanovich.jpg">
            <a:hlinkClick r:id="rId5"/>
          </p:cNvPr>
          <p:cNvPicPr>
            <a:picLocks noChangeAspect="1" noChangeArrowheads="1"/>
          </p:cNvPicPr>
          <p:nvPr/>
        </p:nvPicPr>
        <p:blipFill>
          <a:blip r:embed="rId6" cstate="email"/>
          <a:srcRect/>
          <a:stretch>
            <a:fillRect/>
          </a:stretch>
        </p:blipFill>
        <p:spPr bwMode="auto">
          <a:xfrm>
            <a:off x="6660232" y="1124744"/>
            <a:ext cx="1998568" cy="2942644"/>
          </a:xfrm>
          <a:prstGeom prst="rect">
            <a:avLst/>
          </a:prstGeom>
          <a:noFill/>
        </p:spPr>
      </p:pic>
      <p:sp>
        <p:nvSpPr>
          <p:cNvPr id="11" name="Скругленный прямоугольник 10"/>
          <p:cNvSpPr/>
          <p:nvPr/>
        </p:nvSpPr>
        <p:spPr>
          <a:xfrm>
            <a:off x="323528" y="1412776"/>
            <a:ext cx="6408712" cy="18002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endParaRPr lang="ru-RU" sz="1400" dirty="0" smtClean="0">
              <a:solidFill>
                <a:schemeClr val="tx1"/>
              </a:solidFill>
            </a:endParaRPr>
          </a:p>
          <a:p>
            <a:pPr algn="just"/>
            <a:r>
              <a:rPr lang="ru-RU" sz="1400" dirty="0" smtClean="0">
                <a:solidFill>
                  <a:schemeClr val="tx1"/>
                </a:solidFill>
              </a:rPr>
              <a:t>Преподавал в Петербургском университете, участвовал в комиссии о тюремном преобразовании, был  членом консультации при министерстве юстиции и членом комиссии для составления проекта нового уголовного уложения, состоял сенатором кассационного департамента Сената. С 1906 года — член Государственного совета. Придерживался либеральных взглядов: выступал защитником на политическом  «процессе 193-х» в 1877—1878 годах, по которому проходило более 40 пензенских народников; последовательно выступал за отмену смертной казни.</a:t>
            </a:r>
          </a:p>
          <a:p>
            <a:endParaRPr lang="ru-RU" dirty="0" smtClean="0">
              <a:solidFill>
                <a:schemeClr val="tx1"/>
              </a:solidFill>
            </a:endParaRPr>
          </a:p>
        </p:txBody>
      </p:sp>
      <p:sp>
        <p:nvSpPr>
          <p:cNvPr id="12" name="Скругленный прямоугольник 11"/>
          <p:cNvSpPr/>
          <p:nvPr/>
        </p:nvSpPr>
        <p:spPr>
          <a:xfrm>
            <a:off x="5220072" y="3284984"/>
            <a:ext cx="3600400" cy="335872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endParaRPr lang="ru-RU" sz="1400" dirty="0" smtClean="0"/>
          </a:p>
          <a:p>
            <a:endParaRPr lang="ru-RU" sz="1400" dirty="0" smtClean="0"/>
          </a:p>
          <a:p>
            <a:endParaRPr lang="ru-RU" sz="1400" dirty="0" smtClean="0">
              <a:solidFill>
                <a:schemeClr val="tx1"/>
              </a:solidFill>
            </a:endParaRPr>
          </a:p>
          <a:p>
            <a:pPr algn="just"/>
            <a:r>
              <a:rPr lang="ru-RU" sz="1400" dirty="0" smtClean="0">
                <a:solidFill>
                  <a:schemeClr val="tx1"/>
                </a:solidFill>
              </a:rPr>
              <a:t>Принимал экзамен у Владимира Ульянова (Ленина) в Петербургском университете. Широко распространена легенда, будто Н.С. Таганцев безуспешно хлопотал за оставление в живых своего сына Владимира, обвинённого в попытке вооружённого свержения власти большевиков. Согласно все той же легенде письмо Таганцева к Ленину осталось без ответа. Однако есть дневник Таганцева, где он пишет: «Господи, какая чушь! Я никогда не просил Ульянова-Ленина ни о каком помиловании сына, потому что это было бесполезно».</a:t>
            </a:r>
          </a:p>
          <a:p>
            <a:endParaRPr lang="ru-RU" dirty="0" smtClean="0"/>
          </a:p>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ppt_x</p:attrName>
                                        </p:attrNameLst>
                                      </p:cBhvr>
                                      <p:tavLst>
                                        <p:tav tm="0">
                                          <p:val>
                                            <p:strVal val="#ppt_x-.2"/>
                                          </p:val>
                                        </p:tav>
                                        <p:tav tm="100000">
                                          <p:val>
                                            <p:strVal val="#ppt_x"/>
                                          </p:val>
                                        </p:tav>
                                      </p:tavLst>
                                    </p:anim>
                                    <p:anim calcmode="lin" valueType="num">
                                      <p:cBhvr>
                                        <p:cTn id="8" dur="2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2000"/>
                                        <p:tgtEl>
                                          <p:spTgt spid="2"/>
                                        </p:tgtEl>
                                      </p:cBhvr>
                                    </p:animEffect>
                                  </p:childTnLst>
                                </p:cTn>
                              </p:par>
                              <p:par>
                                <p:cTn id="10" presetID="29" presetClass="entr" presetSubtype="0" fill="hold" nodeType="withEffect">
                                  <p:stCondLst>
                                    <p:cond delay="0"/>
                                  </p:stCondLst>
                                  <p:childTnLst>
                                    <p:set>
                                      <p:cBhvr>
                                        <p:cTn id="11" dur="1" fill="hold">
                                          <p:stCondLst>
                                            <p:cond delay="0"/>
                                          </p:stCondLst>
                                        </p:cTn>
                                        <p:tgtEl>
                                          <p:spTgt spid="9218"/>
                                        </p:tgtEl>
                                        <p:attrNameLst>
                                          <p:attrName>style.visibility</p:attrName>
                                        </p:attrNameLst>
                                      </p:cBhvr>
                                      <p:to>
                                        <p:strVal val="visible"/>
                                      </p:to>
                                    </p:set>
                                    <p:anim calcmode="lin" valueType="num">
                                      <p:cBhvr>
                                        <p:cTn id="12" dur="2000" fill="hold"/>
                                        <p:tgtEl>
                                          <p:spTgt spid="9218"/>
                                        </p:tgtEl>
                                        <p:attrNameLst>
                                          <p:attrName>ppt_x</p:attrName>
                                        </p:attrNameLst>
                                      </p:cBhvr>
                                      <p:tavLst>
                                        <p:tav tm="0">
                                          <p:val>
                                            <p:strVal val="#ppt_x-.2"/>
                                          </p:val>
                                        </p:tav>
                                        <p:tav tm="100000">
                                          <p:val>
                                            <p:strVal val="#ppt_x"/>
                                          </p:val>
                                        </p:tav>
                                      </p:tavLst>
                                    </p:anim>
                                    <p:anim calcmode="lin" valueType="num">
                                      <p:cBhvr>
                                        <p:cTn id="13" dur="2000" fill="hold"/>
                                        <p:tgtEl>
                                          <p:spTgt spid="9218"/>
                                        </p:tgtEl>
                                        <p:attrNameLst>
                                          <p:attrName>ppt_y</p:attrName>
                                        </p:attrNameLst>
                                      </p:cBhvr>
                                      <p:tavLst>
                                        <p:tav tm="0">
                                          <p:val>
                                            <p:strVal val="#ppt_y"/>
                                          </p:val>
                                        </p:tav>
                                        <p:tav tm="100000">
                                          <p:val>
                                            <p:strVal val="#ppt_y"/>
                                          </p:val>
                                        </p:tav>
                                      </p:tavLst>
                                    </p:anim>
                                    <p:animEffect transition="in" filter="wipe(right)" prLst="gradientSize: 0.1">
                                      <p:cBhvr>
                                        <p:cTn id="14" dur="2000"/>
                                        <p:tgtEl>
                                          <p:spTgt spid="9218"/>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2000" fill="hold"/>
                                        <p:tgtEl>
                                          <p:spTgt spid="11"/>
                                        </p:tgtEl>
                                        <p:attrNameLst>
                                          <p:attrName>ppt_x</p:attrName>
                                        </p:attrNameLst>
                                      </p:cBhvr>
                                      <p:tavLst>
                                        <p:tav tm="0">
                                          <p:val>
                                            <p:strVal val="#ppt_x-.2"/>
                                          </p:val>
                                        </p:tav>
                                        <p:tav tm="100000">
                                          <p:val>
                                            <p:strVal val="#ppt_x"/>
                                          </p:val>
                                        </p:tav>
                                      </p:tavLst>
                                    </p:anim>
                                    <p:anim calcmode="lin" valueType="num">
                                      <p:cBhvr>
                                        <p:cTn id="18" dur="2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19" dur="2000"/>
                                        <p:tgtEl>
                                          <p:spTgt spid="11"/>
                                        </p:tgtEl>
                                      </p:cBhvr>
                                    </p:animEffect>
                                  </p:childTnLst>
                                </p:cTn>
                              </p:par>
                              <p:par>
                                <p:cTn id="20" presetID="29"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2000" fill="hold"/>
                                        <p:tgtEl>
                                          <p:spTgt spid="12"/>
                                        </p:tgtEl>
                                        <p:attrNameLst>
                                          <p:attrName>ppt_x</p:attrName>
                                        </p:attrNameLst>
                                      </p:cBhvr>
                                      <p:tavLst>
                                        <p:tav tm="0">
                                          <p:val>
                                            <p:strVal val="#ppt_x-.2"/>
                                          </p:val>
                                        </p:tav>
                                        <p:tav tm="100000">
                                          <p:val>
                                            <p:strVal val="#ppt_x"/>
                                          </p:val>
                                        </p:tav>
                                      </p:tavLst>
                                    </p:anim>
                                    <p:anim calcmode="lin" valueType="num">
                                      <p:cBhvr>
                                        <p:cTn id="23" dur="2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24" dur="2000"/>
                                        <p:tgtEl>
                                          <p:spTgt spid="12"/>
                                        </p:tgtEl>
                                      </p:cBhvr>
                                    </p:animEffect>
                                  </p:childTnLst>
                                </p:cTn>
                              </p:par>
                            </p:childTnLst>
                          </p:cTn>
                        </p:par>
                        <p:par>
                          <p:cTn id="25" fill="hold">
                            <p:stCondLst>
                              <p:cond delay="2000"/>
                            </p:stCondLst>
                            <p:childTnLst>
                              <p:par>
                                <p:cTn id="26" presetID="12" presetClass="entr" presetSubtype="4" fill="hold" nodeType="afterEffect">
                                  <p:stCondLst>
                                    <p:cond delay="0"/>
                                  </p:stCondLst>
                                  <p:childTnLst>
                                    <p:set>
                                      <p:cBhvr>
                                        <p:cTn id="27" dur="1" fill="hold">
                                          <p:stCondLst>
                                            <p:cond delay="0"/>
                                          </p:stCondLst>
                                        </p:cTn>
                                        <p:tgtEl>
                                          <p:spTgt spid="1026"/>
                                        </p:tgtEl>
                                        <p:attrNameLst>
                                          <p:attrName>style.visibility</p:attrName>
                                        </p:attrNameLst>
                                      </p:cBhvr>
                                      <p:to>
                                        <p:strVal val="visible"/>
                                      </p:to>
                                    </p:set>
                                    <p:animEffect transition="in" filter="slide(fromBottom)">
                                      <p:cBhvr>
                                        <p:cTn id="28" dur="2000"/>
                                        <p:tgtEl>
                                          <p:spTgt spid="1026"/>
                                        </p:tgtEl>
                                      </p:cBhvr>
                                    </p:animEffect>
                                  </p:childTnLst>
                                </p:cTn>
                              </p:par>
                              <p:par>
                                <p:cTn id="29" presetID="12" presetClass="entr" presetSubtype="4" fill="hold" grpId="0" nodeType="with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animEffect transition="in" filter="slide(fromBottom)">
                                      <p:cBhvr>
                                        <p:cTn id="31" dur="2000"/>
                                        <p:tgtEl>
                                          <p:spTgt spid="4">
                                            <p:txEl>
                                              <p:pRg st="0" end="0"/>
                                            </p:txEl>
                                          </p:spTgt>
                                        </p:tgtEl>
                                      </p:cBhvr>
                                    </p:animEffect>
                                  </p:childTnLst>
                                </p:cTn>
                              </p:par>
                              <p:par>
                                <p:cTn id="32" presetID="12" presetClass="entr" presetSubtype="4" fill="hold" grpId="0" nodeType="withEffect">
                                  <p:stCondLst>
                                    <p:cond delay="0"/>
                                  </p:stCondLst>
                                  <p:childTnLst>
                                    <p:set>
                                      <p:cBhvr>
                                        <p:cTn id="33" dur="1" fill="hold">
                                          <p:stCondLst>
                                            <p:cond delay="0"/>
                                          </p:stCondLst>
                                        </p:cTn>
                                        <p:tgtEl>
                                          <p:spTgt spid="4">
                                            <p:txEl>
                                              <p:pRg st="1" end="1"/>
                                            </p:txEl>
                                          </p:spTgt>
                                        </p:tgtEl>
                                        <p:attrNameLst>
                                          <p:attrName>style.visibility</p:attrName>
                                        </p:attrNameLst>
                                      </p:cBhvr>
                                      <p:to>
                                        <p:strVal val="visible"/>
                                      </p:to>
                                    </p:set>
                                    <p:animEffect transition="in" filter="slide(fromBottom)">
                                      <p:cBhvr>
                                        <p:cTn id="34" dur="2000"/>
                                        <p:tgtEl>
                                          <p:spTgt spid="4">
                                            <p:txEl>
                                              <p:pRg st="1" end="1"/>
                                            </p:txEl>
                                          </p:spTgt>
                                        </p:tgtEl>
                                      </p:cBhvr>
                                    </p:animEffect>
                                  </p:childTnLst>
                                </p:cTn>
                              </p:par>
                              <p:par>
                                <p:cTn id="35" presetID="12" presetClass="entr" presetSubtype="4" fill="hold" grpId="0" nodeType="with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animEffect transition="in" filter="slide(fromBottom)">
                                      <p:cBhvr>
                                        <p:cTn id="37"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uiExpand="1" build="p"/>
      <p:bldP spid="11"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descr="C:\Documents and Settings\Полонская.TBC\Рабочий стол\0_94459_8c87cc2a_L[1].jpg"/>
          <p:cNvPicPr>
            <a:picLocks noChangeAspect="1" noChangeArrowheads="1"/>
          </p:cNvPicPr>
          <p:nvPr/>
        </p:nvPicPr>
        <p:blipFill>
          <a:blip r:embed="rId2" cstate="print"/>
          <a:srcRect/>
          <a:stretch>
            <a:fillRect/>
          </a:stretch>
        </p:blipFill>
        <p:spPr bwMode="auto">
          <a:xfrm>
            <a:off x="-27579" y="0"/>
            <a:ext cx="9201693" cy="6858000"/>
          </a:xfrm>
          <a:prstGeom prst="rect">
            <a:avLst/>
          </a:prstGeom>
          <a:noFill/>
        </p:spPr>
      </p:pic>
      <p:sp>
        <p:nvSpPr>
          <p:cNvPr id="6" name="Скругленный прямоугольник 5"/>
          <p:cNvSpPr/>
          <p:nvPr/>
        </p:nvSpPr>
        <p:spPr>
          <a:xfrm>
            <a:off x="467544" y="260648"/>
            <a:ext cx="8136904" cy="1143008"/>
          </a:xfrm>
          <a:prstGeom prst="roundRect">
            <a:avLst>
              <a:gd name="adj" fmla="val 50000"/>
            </a:avLst>
          </a:prstGeom>
          <a:gradFill flip="none" rotWithShape="1">
            <a:gsLst>
              <a:gs pos="0">
                <a:srgbClr val="996633">
                  <a:shade val="30000"/>
                  <a:satMod val="115000"/>
                </a:srgbClr>
              </a:gs>
              <a:gs pos="50000">
                <a:srgbClr val="996633">
                  <a:shade val="67500"/>
                  <a:satMod val="115000"/>
                </a:srgbClr>
              </a:gs>
              <a:gs pos="100000">
                <a:srgbClr val="996633">
                  <a:shade val="100000"/>
                  <a:satMod val="115000"/>
                </a:srgbClr>
              </a:gs>
            </a:gsLst>
            <a:lin ang="13500000" scaled="1"/>
            <a:tileRect/>
          </a:gradFill>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ru-RU" sz="2800" dirty="0" smtClean="0">
              <a:solidFill>
                <a:schemeClr val="bg1"/>
              </a:solidFill>
            </a:endParaRPr>
          </a:p>
          <a:p>
            <a:pPr algn="ctr" fontAlgn="auto">
              <a:spcBef>
                <a:spcPts val="0"/>
              </a:spcBef>
              <a:spcAft>
                <a:spcPts val="0"/>
              </a:spcAft>
              <a:defRPr/>
            </a:pPr>
            <a:r>
              <a:rPr lang="ru-RU" sz="2400" dirty="0" smtClean="0">
                <a:solidFill>
                  <a:schemeClr val="bg1"/>
                </a:solidFill>
                <a:hlinkClick r:id="rId3"/>
              </a:rPr>
              <a:t>Кони </a:t>
            </a:r>
            <a:r>
              <a:rPr lang="ru-RU" sz="2400" dirty="0">
                <a:solidFill>
                  <a:schemeClr val="bg1"/>
                </a:solidFill>
                <a:hlinkClick r:id="rId3"/>
              </a:rPr>
              <a:t>Анатолий Федорович </a:t>
            </a:r>
            <a:r>
              <a:rPr lang="ru-RU" sz="2400" dirty="0">
                <a:solidFill>
                  <a:schemeClr val="bg1"/>
                </a:solidFill>
              </a:rPr>
              <a:t>(1844-1927) - </a:t>
            </a:r>
            <a:r>
              <a:rPr lang="en-US" sz="2400" b="1" dirty="0">
                <a:solidFill>
                  <a:schemeClr val="bg1"/>
                </a:solidFill>
              </a:rPr>
              <a:t> </a:t>
            </a:r>
            <a:r>
              <a:rPr lang="ru-RU" sz="2400" dirty="0">
                <a:solidFill>
                  <a:schemeClr val="bg1"/>
                </a:solidFill>
              </a:rPr>
              <a:t/>
            </a:r>
            <a:br>
              <a:rPr lang="ru-RU" sz="2400" dirty="0">
                <a:solidFill>
                  <a:schemeClr val="bg1"/>
                </a:solidFill>
              </a:rPr>
            </a:br>
            <a:r>
              <a:rPr lang="en-US" sz="2400" dirty="0">
                <a:solidFill>
                  <a:schemeClr val="bg1"/>
                </a:solidFill>
              </a:rPr>
              <a:t>«</a:t>
            </a:r>
            <a:r>
              <a:rPr lang="ru-RU" sz="2400" dirty="0">
                <a:solidFill>
                  <a:schemeClr val="bg1"/>
                </a:solidFill>
              </a:rPr>
              <a:t>ПЕРВЫЙ ЛЮБОВНИК ФЕМИДЫ</a:t>
            </a:r>
            <a:r>
              <a:rPr lang="en-US" sz="2400" dirty="0">
                <a:solidFill>
                  <a:schemeClr val="bg1"/>
                </a:solidFill>
              </a:rPr>
              <a:t>» </a:t>
            </a:r>
            <a:r>
              <a:rPr lang="en-US" sz="2400" b="1" dirty="0">
                <a:solidFill>
                  <a:schemeClr val="bg1"/>
                </a:solidFill>
              </a:rPr>
              <a:t/>
            </a:r>
            <a:br>
              <a:rPr lang="en-US" sz="2400" b="1" dirty="0">
                <a:solidFill>
                  <a:schemeClr val="bg1"/>
                </a:solidFill>
              </a:rPr>
            </a:br>
            <a:endParaRPr lang="ru-RU" sz="2400" dirty="0"/>
          </a:p>
        </p:txBody>
      </p:sp>
      <p:pic>
        <p:nvPicPr>
          <p:cNvPr id="7" name="Picture 4" descr="Портрет А.Ф.Кони. 1898"/>
          <p:cNvPicPr>
            <a:picLocks noChangeAspect="1" noChangeArrowheads="1"/>
          </p:cNvPicPr>
          <p:nvPr/>
        </p:nvPicPr>
        <p:blipFill>
          <a:blip r:embed="rId4" cstate="email"/>
          <a:srcRect/>
          <a:stretch>
            <a:fillRect/>
          </a:stretch>
        </p:blipFill>
        <p:spPr bwMode="auto">
          <a:xfrm>
            <a:off x="755576" y="1628800"/>
            <a:ext cx="2888921" cy="3894694"/>
          </a:xfrm>
          <a:prstGeom prst="ellipse">
            <a:avLst/>
          </a:prstGeom>
          <a:solidFill>
            <a:schemeClr val="accent2">
              <a:lumMod val="60000"/>
              <a:lumOff val="40000"/>
            </a:schemeClr>
          </a:solidFill>
          <a:ln w="190500" cap="rnd">
            <a:solidFill>
              <a:srgbClr val="996633"/>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style>
          <a:lnRef idx="0">
            <a:schemeClr val="accent1"/>
          </a:lnRef>
          <a:fillRef idx="3">
            <a:schemeClr val="accent1"/>
          </a:fillRef>
          <a:effectRef idx="3">
            <a:schemeClr val="accent1"/>
          </a:effectRef>
          <a:fontRef idx="minor">
            <a:schemeClr val="lt1"/>
          </a:fontRef>
        </p:style>
      </p:pic>
      <p:sp>
        <p:nvSpPr>
          <p:cNvPr id="8" name="Содержимое 6"/>
          <p:cNvSpPr>
            <a:spLocks noGrp="1"/>
          </p:cNvSpPr>
          <p:nvPr>
            <p:ph sz="half" idx="1"/>
          </p:nvPr>
        </p:nvSpPr>
        <p:spPr>
          <a:xfrm>
            <a:off x="827584" y="5733256"/>
            <a:ext cx="2667149" cy="642938"/>
          </a:xfrm>
          <a:solidFill>
            <a:srgbClr val="996633"/>
          </a:solidFill>
        </p:spPr>
        <p:txBody>
          <a:bodyPr rtlCol="0">
            <a:normAutofit fontScale="70000" lnSpcReduction="20000"/>
          </a:bodyPr>
          <a:lstStyle/>
          <a:p>
            <a:pPr eaLnBrk="1" fontAlgn="auto" hangingPunct="1">
              <a:spcAft>
                <a:spcPts val="0"/>
              </a:spcAft>
              <a:buFont typeface="Arial" pitchFamily="34" charset="0"/>
              <a:buNone/>
              <a:defRPr/>
            </a:pPr>
            <a:r>
              <a:rPr lang="ru-RU" dirty="0" smtClean="0">
                <a:solidFill>
                  <a:schemeClr val="bg1"/>
                </a:solidFill>
              </a:rPr>
              <a:t>Портрет  А.Ф. Кони.</a:t>
            </a:r>
          </a:p>
          <a:p>
            <a:pPr eaLnBrk="1" fontAlgn="auto" hangingPunct="1">
              <a:spcAft>
                <a:spcPts val="0"/>
              </a:spcAft>
              <a:buFont typeface="Arial" pitchFamily="34" charset="0"/>
              <a:buNone/>
              <a:defRPr/>
            </a:pPr>
            <a:r>
              <a:rPr lang="ru-RU" dirty="0" smtClean="0">
                <a:solidFill>
                  <a:schemeClr val="bg1"/>
                </a:solidFill>
              </a:rPr>
              <a:t> </a:t>
            </a:r>
            <a:r>
              <a:rPr lang="ru-RU" sz="2300" dirty="0" smtClean="0">
                <a:solidFill>
                  <a:schemeClr val="bg1"/>
                </a:solidFill>
              </a:rPr>
              <a:t>Репин И.Е</a:t>
            </a:r>
            <a:r>
              <a:rPr lang="en-US" sz="2300" dirty="0" smtClean="0">
                <a:solidFill>
                  <a:schemeClr val="bg1"/>
                </a:solidFill>
              </a:rPr>
              <a:t>.</a:t>
            </a:r>
            <a:r>
              <a:rPr lang="ru-RU" sz="2300" dirty="0" smtClean="0">
                <a:solidFill>
                  <a:schemeClr val="bg1"/>
                </a:solidFill>
              </a:rPr>
              <a:t>,</a:t>
            </a:r>
            <a:r>
              <a:rPr lang="ru-RU" dirty="0" smtClean="0">
                <a:solidFill>
                  <a:schemeClr val="bg1"/>
                </a:solidFill>
              </a:rPr>
              <a:t> </a:t>
            </a:r>
            <a:r>
              <a:rPr lang="ru-RU" sz="2300" dirty="0" smtClean="0">
                <a:solidFill>
                  <a:schemeClr val="bg1"/>
                </a:solidFill>
              </a:rPr>
              <a:t>1898 г.     </a:t>
            </a:r>
            <a:endParaRPr lang="ru-RU" sz="2300" dirty="0">
              <a:solidFill>
                <a:schemeClr val="bg1"/>
              </a:solidFill>
            </a:endParaRPr>
          </a:p>
        </p:txBody>
      </p:sp>
      <p:sp>
        <p:nvSpPr>
          <p:cNvPr id="9" name="Скругленный прямоугольник 8"/>
          <p:cNvSpPr/>
          <p:nvPr/>
        </p:nvSpPr>
        <p:spPr>
          <a:xfrm>
            <a:off x="4788024" y="1700808"/>
            <a:ext cx="3419301" cy="4608512"/>
          </a:xfrm>
          <a:prstGeom prst="roundRect">
            <a:avLst>
              <a:gd name="adj" fmla="val 35042"/>
            </a:avLst>
          </a:prstGeom>
          <a:solidFill>
            <a:srgbClr val="996633"/>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spcBef>
                <a:spcPts val="0"/>
              </a:spcBef>
              <a:spcAft>
                <a:spcPts val="0"/>
              </a:spcAft>
              <a:defRPr/>
            </a:pPr>
            <a:r>
              <a:rPr lang="ru-RU" sz="2000" dirty="0">
                <a:solidFill>
                  <a:schemeClr val="bg2"/>
                </a:solidFill>
              </a:rPr>
              <a:t>«Не личное </a:t>
            </a:r>
            <a:r>
              <a:rPr lang="ru-RU" sz="2000" dirty="0" err="1">
                <a:solidFill>
                  <a:schemeClr val="bg2"/>
                </a:solidFill>
              </a:rPr>
              <a:t>счастие</a:t>
            </a:r>
            <a:r>
              <a:rPr lang="ru-RU" sz="2000" dirty="0">
                <a:solidFill>
                  <a:schemeClr val="bg2"/>
                </a:solidFill>
              </a:rPr>
              <a:t> должно быть задачей, не отдаленные цели мирового развития и не успех в борьбе за существование, приносящие в жертву отдельную личность, а счастье ближнего и собственное нравственное совершенство</a:t>
            </a:r>
            <a:r>
              <a:rPr lang="ru-RU" sz="2000" dirty="0" smtClean="0">
                <a:solidFill>
                  <a:schemeClr val="bg2"/>
                </a:solidFill>
              </a:rPr>
              <a:t>».</a:t>
            </a:r>
            <a:endParaRPr lang="ru-RU" sz="2000" dirty="0">
              <a:solidFill>
                <a:schemeClr val="bg2"/>
              </a:solidFill>
            </a:endParaRPr>
          </a:p>
          <a:p>
            <a:pPr algn="r" fontAlgn="auto">
              <a:spcBef>
                <a:spcPts val="0"/>
              </a:spcBef>
              <a:spcAft>
                <a:spcPts val="0"/>
              </a:spcAft>
              <a:defRPr/>
            </a:pPr>
            <a:r>
              <a:rPr lang="ru-RU" sz="2000" dirty="0">
                <a:solidFill>
                  <a:schemeClr val="bg2"/>
                </a:solidFill>
              </a:rPr>
              <a:t> Кони </a:t>
            </a:r>
            <a:r>
              <a:rPr lang="ru-RU" sz="2000" dirty="0" smtClean="0">
                <a:solidFill>
                  <a:schemeClr val="bg2"/>
                </a:solidFill>
              </a:rPr>
              <a:t>А.Ф.</a:t>
            </a:r>
            <a:endParaRPr lang="ru-RU" sz="2000" dirty="0">
              <a:solidFill>
                <a:schemeClr val="bg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3000" fill="hold"/>
                                        <p:tgtEl>
                                          <p:spTgt spid="6"/>
                                        </p:tgtEl>
                                        <p:attrNameLst>
                                          <p:attrName>ppt_w</p:attrName>
                                        </p:attrNameLst>
                                      </p:cBhvr>
                                      <p:tavLst>
                                        <p:tav tm="0">
                                          <p:val>
                                            <p:fltVal val="0"/>
                                          </p:val>
                                        </p:tav>
                                        <p:tav tm="100000">
                                          <p:val>
                                            <p:strVal val="#ppt_w"/>
                                          </p:val>
                                        </p:tav>
                                      </p:tavLst>
                                    </p:anim>
                                    <p:anim calcmode="lin" valueType="num">
                                      <p:cBhvr>
                                        <p:cTn id="8" dur="3000" fill="hold"/>
                                        <p:tgtEl>
                                          <p:spTgt spid="6"/>
                                        </p:tgtEl>
                                        <p:attrNameLst>
                                          <p:attrName>ppt_h</p:attrName>
                                        </p:attrNameLst>
                                      </p:cBhvr>
                                      <p:tavLst>
                                        <p:tav tm="0">
                                          <p:val>
                                            <p:fltVal val="0"/>
                                          </p:val>
                                        </p:tav>
                                        <p:tav tm="100000">
                                          <p:val>
                                            <p:strVal val="#ppt_h"/>
                                          </p:val>
                                        </p:tav>
                                      </p:tavLst>
                                    </p:anim>
                                    <p:animEffect transition="in" filter="fade">
                                      <p:cBhvr>
                                        <p:cTn id="9" dur="3000"/>
                                        <p:tgtEl>
                                          <p:spTgt spid="6"/>
                                        </p:tgtEl>
                                      </p:cBhvr>
                                    </p:animEffect>
                                  </p:childTnLst>
                                </p:cTn>
                              </p:par>
                            </p:childTnLst>
                          </p:cTn>
                        </p:par>
                        <p:par>
                          <p:cTn id="10" fill="hold">
                            <p:stCondLst>
                              <p:cond delay="3000"/>
                            </p:stCondLst>
                            <p:childTnLst>
                              <p:par>
                                <p:cTn id="11" presetID="18" presetClass="entr" presetSubtype="12"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strips(downLeft)">
                                      <p:cBhvr>
                                        <p:cTn id="13" dur="3000"/>
                                        <p:tgtEl>
                                          <p:spTgt spid="7"/>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8">
                                            <p:bg/>
                                          </p:spTgt>
                                        </p:tgtEl>
                                        <p:attrNameLst>
                                          <p:attrName>style.visibility</p:attrName>
                                        </p:attrNameLst>
                                      </p:cBhvr>
                                      <p:to>
                                        <p:strVal val="visible"/>
                                      </p:to>
                                    </p:set>
                                    <p:animEffect transition="in" filter="strips(downLeft)">
                                      <p:cBhvr>
                                        <p:cTn id="16" dur="3000"/>
                                        <p:tgtEl>
                                          <p:spTgt spid="8">
                                            <p:bg/>
                                          </p:spTgt>
                                        </p:tgtEl>
                                      </p:cBhvr>
                                    </p:animEffect>
                                  </p:childTnLst>
                                </p:cTn>
                              </p:par>
                              <p:par>
                                <p:cTn id="17" presetID="18" presetClass="entr" presetSubtype="12" fill="hold" grpId="0" nodeType="with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strips(downLeft)">
                                      <p:cBhvr>
                                        <p:cTn id="19" dur="3000"/>
                                        <p:tgtEl>
                                          <p:spTgt spid="8">
                                            <p:txEl>
                                              <p:pRg st="0" end="0"/>
                                            </p:txEl>
                                          </p:spTgt>
                                        </p:tgtEl>
                                      </p:cBhvr>
                                    </p:animEffect>
                                  </p:childTnLst>
                                </p:cTn>
                              </p:par>
                              <p:par>
                                <p:cTn id="20" presetID="18" presetClass="entr" presetSubtype="12" fill="hold" grpId="0" nodeType="with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strips(downLeft)">
                                      <p:cBhvr>
                                        <p:cTn id="22" dur="3000"/>
                                        <p:tgtEl>
                                          <p:spTgt spid="8">
                                            <p:txEl>
                                              <p:pRg st="1" end="1"/>
                                            </p:txEl>
                                          </p:spTgt>
                                        </p:tgtEl>
                                      </p:cBhvr>
                                    </p:animEffect>
                                  </p:childTnLst>
                                </p:cTn>
                              </p:par>
                            </p:childTnLst>
                          </p:cTn>
                        </p:par>
                        <p:par>
                          <p:cTn id="23" fill="hold">
                            <p:stCondLst>
                              <p:cond delay="6000"/>
                            </p:stCondLst>
                            <p:childTnLst>
                              <p:par>
                                <p:cTn id="24" presetID="37"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3000"/>
                                        <p:tgtEl>
                                          <p:spTgt spid="9"/>
                                        </p:tgtEl>
                                      </p:cBhvr>
                                    </p:animEffect>
                                    <p:anim calcmode="lin" valueType="num">
                                      <p:cBhvr>
                                        <p:cTn id="27" dur="3000" fill="hold"/>
                                        <p:tgtEl>
                                          <p:spTgt spid="9"/>
                                        </p:tgtEl>
                                        <p:attrNameLst>
                                          <p:attrName>ppt_x</p:attrName>
                                        </p:attrNameLst>
                                      </p:cBhvr>
                                      <p:tavLst>
                                        <p:tav tm="0">
                                          <p:val>
                                            <p:strVal val="#ppt_x"/>
                                          </p:val>
                                        </p:tav>
                                        <p:tav tm="100000">
                                          <p:val>
                                            <p:strVal val="#ppt_x"/>
                                          </p:val>
                                        </p:tav>
                                      </p:tavLst>
                                    </p:anim>
                                    <p:anim calcmode="lin" valueType="num">
                                      <p:cBhvr>
                                        <p:cTn id="28" dur="2700" decel="100000" fill="hold"/>
                                        <p:tgtEl>
                                          <p:spTgt spid="9"/>
                                        </p:tgtEl>
                                        <p:attrNameLst>
                                          <p:attrName>ppt_y</p:attrName>
                                        </p:attrNameLst>
                                      </p:cBhvr>
                                      <p:tavLst>
                                        <p:tav tm="0">
                                          <p:val>
                                            <p:strVal val="#ppt_y+1"/>
                                          </p:val>
                                        </p:tav>
                                        <p:tav tm="100000">
                                          <p:val>
                                            <p:strVal val="#ppt_y-.03"/>
                                          </p:val>
                                        </p:tav>
                                      </p:tavLst>
                                    </p:anim>
                                    <p:anim calcmode="lin" valueType="num">
                                      <p:cBhvr>
                                        <p:cTn id="29" dur="300" accel="100000" fill="hold">
                                          <p:stCondLst>
                                            <p:cond delay="27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 descr="C:\Documents and Settings\Полонская.TBC\Рабочий стол\0_94459_8c87cc2a_L[1].jpg"/>
          <p:cNvPicPr>
            <a:picLocks noChangeAspect="1" noChangeArrowheads="1"/>
          </p:cNvPicPr>
          <p:nvPr/>
        </p:nvPicPr>
        <p:blipFill>
          <a:blip r:embed="rId2" cstate="print"/>
          <a:srcRect/>
          <a:stretch>
            <a:fillRect/>
          </a:stretch>
        </p:blipFill>
        <p:spPr bwMode="auto">
          <a:xfrm>
            <a:off x="0" y="0"/>
            <a:ext cx="9201693" cy="6858000"/>
          </a:xfrm>
          <a:prstGeom prst="rect">
            <a:avLst/>
          </a:prstGeom>
          <a:noFill/>
        </p:spPr>
      </p:pic>
      <p:sp>
        <p:nvSpPr>
          <p:cNvPr id="7" name="Скругленный прямоугольник 6"/>
          <p:cNvSpPr/>
          <p:nvPr/>
        </p:nvSpPr>
        <p:spPr>
          <a:xfrm>
            <a:off x="683568" y="404664"/>
            <a:ext cx="7715250" cy="792088"/>
          </a:xfrm>
          <a:prstGeom prst="roundRect">
            <a:avLst/>
          </a:prstGeom>
          <a:solidFill>
            <a:schemeClr val="bg2">
              <a:lumMod val="50000"/>
            </a:schemeClr>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dirty="0">
                <a:solidFill>
                  <a:schemeClr val="bg1"/>
                </a:solidFill>
                <a:hlinkClick r:id="rId3"/>
              </a:rPr>
              <a:t>Александр Федорович Керенский </a:t>
            </a:r>
            <a:r>
              <a:rPr lang="ru-RU" sz="2400" dirty="0">
                <a:solidFill>
                  <a:schemeClr val="bg1"/>
                </a:solidFill>
              </a:rPr>
              <a:t>(1881-1970) </a:t>
            </a:r>
            <a:r>
              <a:rPr lang="ru-RU" sz="2400" dirty="0" smtClean="0">
                <a:solidFill>
                  <a:schemeClr val="bg1"/>
                </a:solidFill>
              </a:rPr>
              <a:t>– </a:t>
            </a:r>
          </a:p>
          <a:p>
            <a:pPr algn="ctr" fontAlgn="auto">
              <a:spcBef>
                <a:spcPts val="0"/>
              </a:spcBef>
              <a:spcAft>
                <a:spcPts val="0"/>
              </a:spcAft>
              <a:defRPr/>
            </a:pPr>
            <a:r>
              <a:rPr lang="ru-RU" sz="2400" dirty="0" smtClean="0">
                <a:solidFill>
                  <a:schemeClr val="bg1"/>
                </a:solidFill>
              </a:rPr>
              <a:t> </a:t>
            </a:r>
            <a:r>
              <a:rPr lang="ru-RU" sz="2400" dirty="0">
                <a:solidFill>
                  <a:schemeClr val="bg1"/>
                </a:solidFill>
              </a:rPr>
              <a:t>забытый вождь</a:t>
            </a:r>
            <a:endParaRPr lang="ru-RU" sz="2400" dirty="0"/>
          </a:p>
        </p:txBody>
      </p:sp>
      <p:sp>
        <p:nvSpPr>
          <p:cNvPr id="9" name="Багетная рамка 8"/>
          <p:cNvSpPr/>
          <p:nvPr/>
        </p:nvSpPr>
        <p:spPr>
          <a:xfrm>
            <a:off x="683568" y="1700808"/>
            <a:ext cx="3643312" cy="4429125"/>
          </a:xfrm>
          <a:prstGeom prst="bevel">
            <a:avLst>
              <a:gd name="adj" fmla="val 4749"/>
            </a:avLst>
          </a:prstGeom>
          <a:solidFill>
            <a:schemeClr val="bg2">
              <a:lumMod val="50000"/>
            </a:schemeClr>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ru-RU" sz="2400" dirty="0">
                <a:solidFill>
                  <a:schemeClr val="bg1"/>
                </a:solidFill>
              </a:rPr>
              <a:t>Председатель Временного правительства, военный министр, министр юстиции, депутат Учредительного собрания, член Государственной Думы</a:t>
            </a:r>
          </a:p>
        </p:txBody>
      </p:sp>
      <p:pic>
        <p:nvPicPr>
          <p:cNvPr id="10" name="Picture 2" descr="http://www.respectme.ru/uploads/photoblog/thumbs/640x/6/6a81bd0153b44c6ae8159cb0aeae767e.jpg"/>
          <p:cNvPicPr>
            <a:picLocks noChangeAspect="1" noChangeArrowheads="1"/>
          </p:cNvPicPr>
          <p:nvPr/>
        </p:nvPicPr>
        <p:blipFill>
          <a:blip r:embed="rId4" cstate="email"/>
          <a:srcRect/>
          <a:stretch>
            <a:fillRect/>
          </a:stretch>
        </p:blipFill>
        <p:spPr bwMode="auto">
          <a:xfrm>
            <a:off x="5364088" y="1700808"/>
            <a:ext cx="3000375" cy="3857625"/>
          </a:xfrm>
          <a:prstGeom prst="rect">
            <a:avLst/>
          </a:prstGeom>
          <a:noFill/>
          <a:ln w="9525">
            <a:noFill/>
            <a:miter lim="800000"/>
            <a:headEnd/>
            <a:tailEnd/>
          </a:ln>
        </p:spPr>
      </p:pic>
      <p:sp>
        <p:nvSpPr>
          <p:cNvPr id="11" name="Скругленный прямоугольник 10"/>
          <p:cNvSpPr/>
          <p:nvPr/>
        </p:nvSpPr>
        <p:spPr>
          <a:xfrm>
            <a:off x="5364089" y="5629870"/>
            <a:ext cx="3024336" cy="857250"/>
          </a:xfrm>
          <a:prstGeom prst="roundRect">
            <a:avLst/>
          </a:prstGeom>
          <a:solidFill>
            <a:schemeClr val="bg2">
              <a:lumMod val="50000"/>
            </a:schemeClr>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ru-RU" dirty="0"/>
              <a:t>Портрет А. Ф. Керенского. </a:t>
            </a:r>
            <a:r>
              <a:rPr lang="ru-RU" sz="1600" dirty="0"/>
              <a:t>Исаак </a:t>
            </a:r>
            <a:r>
              <a:rPr lang="ru-RU" sz="1600" dirty="0" smtClean="0"/>
              <a:t>Бродский, 1917 </a:t>
            </a:r>
            <a:r>
              <a:rPr lang="ru-RU" sz="1600" dirty="0"/>
              <a:t>г.</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3000" fill="hold"/>
                                        <p:tgtEl>
                                          <p:spTgt spid="7"/>
                                        </p:tgtEl>
                                        <p:attrNameLst>
                                          <p:attrName>ppt_w</p:attrName>
                                        </p:attrNameLst>
                                      </p:cBhvr>
                                      <p:tavLst>
                                        <p:tav tm="0">
                                          <p:val>
                                            <p:fltVal val="0"/>
                                          </p:val>
                                        </p:tav>
                                        <p:tav tm="100000">
                                          <p:val>
                                            <p:strVal val="#ppt_w"/>
                                          </p:val>
                                        </p:tav>
                                      </p:tavLst>
                                    </p:anim>
                                    <p:anim calcmode="lin" valueType="num">
                                      <p:cBhvr>
                                        <p:cTn id="8" dur="3000" fill="hold"/>
                                        <p:tgtEl>
                                          <p:spTgt spid="7"/>
                                        </p:tgtEl>
                                        <p:attrNameLst>
                                          <p:attrName>ppt_h</p:attrName>
                                        </p:attrNameLst>
                                      </p:cBhvr>
                                      <p:tavLst>
                                        <p:tav tm="0">
                                          <p:val>
                                            <p:fltVal val="0"/>
                                          </p:val>
                                        </p:tav>
                                        <p:tav tm="100000">
                                          <p:val>
                                            <p:strVal val="#ppt_h"/>
                                          </p:val>
                                        </p:tav>
                                      </p:tavLst>
                                    </p:anim>
                                    <p:anim calcmode="lin" valueType="num">
                                      <p:cBhvr>
                                        <p:cTn id="9" dur="3000" fill="hold"/>
                                        <p:tgtEl>
                                          <p:spTgt spid="7"/>
                                        </p:tgtEl>
                                        <p:attrNameLst>
                                          <p:attrName>style.rotation</p:attrName>
                                        </p:attrNameLst>
                                      </p:cBhvr>
                                      <p:tavLst>
                                        <p:tav tm="0">
                                          <p:val>
                                            <p:fltVal val="360"/>
                                          </p:val>
                                        </p:tav>
                                        <p:tav tm="100000">
                                          <p:val>
                                            <p:fltVal val="0"/>
                                          </p:val>
                                        </p:tav>
                                      </p:tavLst>
                                    </p:anim>
                                    <p:animEffect transition="in" filter="fade">
                                      <p:cBhvr>
                                        <p:cTn id="10" dur="3000"/>
                                        <p:tgtEl>
                                          <p:spTgt spid="7"/>
                                        </p:tgtEl>
                                      </p:cBhvr>
                                    </p:animEffect>
                                  </p:childTnLst>
                                </p:cTn>
                              </p:par>
                            </p:childTnLst>
                          </p:cTn>
                        </p:par>
                        <p:par>
                          <p:cTn id="11" fill="hold">
                            <p:stCondLst>
                              <p:cond delay="3000"/>
                            </p:stCondLst>
                            <p:childTnLst>
                              <p:par>
                                <p:cTn id="12" presetID="37"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3000"/>
                                        <p:tgtEl>
                                          <p:spTgt spid="9"/>
                                        </p:tgtEl>
                                      </p:cBhvr>
                                    </p:animEffect>
                                    <p:anim calcmode="lin" valueType="num">
                                      <p:cBhvr>
                                        <p:cTn id="15" dur="3000" fill="hold"/>
                                        <p:tgtEl>
                                          <p:spTgt spid="9"/>
                                        </p:tgtEl>
                                        <p:attrNameLst>
                                          <p:attrName>ppt_x</p:attrName>
                                        </p:attrNameLst>
                                      </p:cBhvr>
                                      <p:tavLst>
                                        <p:tav tm="0">
                                          <p:val>
                                            <p:strVal val="#ppt_x"/>
                                          </p:val>
                                        </p:tav>
                                        <p:tav tm="100000">
                                          <p:val>
                                            <p:strVal val="#ppt_x"/>
                                          </p:val>
                                        </p:tav>
                                      </p:tavLst>
                                    </p:anim>
                                    <p:anim calcmode="lin" valueType="num">
                                      <p:cBhvr>
                                        <p:cTn id="16" dur="2700" decel="100000" fill="hold"/>
                                        <p:tgtEl>
                                          <p:spTgt spid="9"/>
                                        </p:tgtEl>
                                        <p:attrNameLst>
                                          <p:attrName>ppt_y</p:attrName>
                                        </p:attrNameLst>
                                      </p:cBhvr>
                                      <p:tavLst>
                                        <p:tav tm="0">
                                          <p:val>
                                            <p:strVal val="#ppt_y+1"/>
                                          </p:val>
                                        </p:tav>
                                        <p:tav tm="100000">
                                          <p:val>
                                            <p:strVal val="#ppt_y-.03"/>
                                          </p:val>
                                        </p:tav>
                                      </p:tavLst>
                                    </p:anim>
                                    <p:anim calcmode="lin" valueType="num">
                                      <p:cBhvr>
                                        <p:cTn id="17" dur="300" accel="100000" fill="hold">
                                          <p:stCondLst>
                                            <p:cond delay="2700"/>
                                          </p:stCondLst>
                                        </p:cTn>
                                        <p:tgtEl>
                                          <p:spTgt spid="9"/>
                                        </p:tgtEl>
                                        <p:attrNameLst>
                                          <p:attrName>ppt_y</p:attrName>
                                        </p:attrNameLst>
                                      </p:cBhvr>
                                      <p:tavLst>
                                        <p:tav tm="0">
                                          <p:val>
                                            <p:strVal val="#ppt_y-.03"/>
                                          </p:val>
                                        </p:tav>
                                        <p:tav tm="100000">
                                          <p:val>
                                            <p:strVal val="#ppt_y"/>
                                          </p:val>
                                        </p:tav>
                                      </p:tavLst>
                                    </p:anim>
                                  </p:childTnLst>
                                </p:cTn>
                              </p:par>
                              <p:par>
                                <p:cTn id="18" presetID="37" presetClass="entr" presetSubtype="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3000"/>
                                        <p:tgtEl>
                                          <p:spTgt spid="10"/>
                                        </p:tgtEl>
                                      </p:cBhvr>
                                    </p:animEffect>
                                    <p:anim calcmode="lin" valueType="num">
                                      <p:cBhvr>
                                        <p:cTn id="21" dur="3000" fill="hold"/>
                                        <p:tgtEl>
                                          <p:spTgt spid="10"/>
                                        </p:tgtEl>
                                        <p:attrNameLst>
                                          <p:attrName>ppt_x</p:attrName>
                                        </p:attrNameLst>
                                      </p:cBhvr>
                                      <p:tavLst>
                                        <p:tav tm="0">
                                          <p:val>
                                            <p:strVal val="#ppt_x"/>
                                          </p:val>
                                        </p:tav>
                                        <p:tav tm="100000">
                                          <p:val>
                                            <p:strVal val="#ppt_x"/>
                                          </p:val>
                                        </p:tav>
                                      </p:tavLst>
                                    </p:anim>
                                    <p:anim calcmode="lin" valueType="num">
                                      <p:cBhvr>
                                        <p:cTn id="22" dur="2700" decel="100000" fill="hold"/>
                                        <p:tgtEl>
                                          <p:spTgt spid="10"/>
                                        </p:tgtEl>
                                        <p:attrNameLst>
                                          <p:attrName>ppt_y</p:attrName>
                                        </p:attrNameLst>
                                      </p:cBhvr>
                                      <p:tavLst>
                                        <p:tav tm="0">
                                          <p:val>
                                            <p:strVal val="#ppt_y+1"/>
                                          </p:val>
                                        </p:tav>
                                        <p:tav tm="100000">
                                          <p:val>
                                            <p:strVal val="#ppt_y-.03"/>
                                          </p:val>
                                        </p:tav>
                                      </p:tavLst>
                                    </p:anim>
                                    <p:anim calcmode="lin" valueType="num">
                                      <p:cBhvr>
                                        <p:cTn id="23" dur="300" accel="100000" fill="hold">
                                          <p:stCondLst>
                                            <p:cond delay="2700"/>
                                          </p:stCondLst>
                                        </p:cTn>
                                        <p:tgtEl>
                                          <p:spTgt spid="10"/>
                                        </p:tgtEl>
                                        <p:attrNameLst>
                                          <p:attrName>ppt_y</p:attrName>
                                        </p:attrNameLst>
                                      </p:cBhvr>
                                      <p:tavLst>
                                        <p:tav tm="0">
                                          <p:val>
                                            <p:strVal val="#ppt_y-.03"/>
                                          </p:val>
                                        </p:tav>
                                        <p:tav tm="100000">
                                          <p:val>
                                            <p:strVal val="#ppt_y"/>
                                          </p:val>
                                        </p:tav>
                                      </p:tavLst>
                                    </p:anim>
                                  </p:childTnLst>
                                </p:cTn>
                              </p:par>
                              <p:par>
                                <p:cTn id="24" presetID="37"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3000"/>
                                        <p:tgtEl>
                                          <p:spTgt spid="11"/>
                                        </p:tgtEl>
                                      </p:cBhvr>
                                    </p:animEffect>
                                    <p:anim calcmode="lin" valueType="num">
                                      <p:cBhvr>
                                        <p:cTn id="27" dur="3000" fill="hold"/>
                                        <p:tgtEl>
                                          <p:spTgt spid="11"/>
                                        </p:tgtEl>
                                        <p:attrNameLst>
                                          <p:attrName>ppt_x</p:attrName>
                                        </p:attrNameLst>
                                      </p:cBhvr>
                                      <p:tavLst>
                                        <p:tav tm="0">
                                          <p:val>
                                            <p:strVal val="#ppt_x"/>
                                          </p:val>
                                        </p:tav>
                                        <p:tav tm="100000">
                                          <p:val>
                                            <p:strVal val="#ppt_x"/>
                                          </p:val>
                                        </p:tav>
                                      </p:tavLst>
                                    </p:anim>
                                    <p:anim calcmode="lin" valueType="num">
                                      <p:cBhvr>
                                        <p:cTn id="28" dur="2700" decel="100000" fill="hold"/>
                                        <p:tgtEl>
                                          <p:spTgt spid="11"/>
                                        </p:tgtEl>
                                        <p:attrNameLst>
                                          <p:attrName>ppt_y</p:attrName>
                                        </p:attrNameLst>
                                      </p:cBhvr>
                                      <p:tavLst>
                                        <p:tav tm="0">
                                          <p:val>
                                            <p:strVal val="#ppt_y+1"/>
                                          </p:val>
                                        </p:tav>
                                        <p:tav tm="100000">
                                          <p:val>
                                            <p:strVal val="#ppt_y-.03"/>
                                          </p:val>
                                        </p:tav>
                                      </p:tavLst>
                                    </p:anim>
                                    <p:anim calcmode="lin" valueType="num">
                                      <p:cBhvr>
                                        <p:cTn id="29" dur="300" accel="100000" fill="hold">
                                          <p:stCondLst>
                                            <p:cond delay="27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descr="C:\Documents and Settings\Полонская.TBC\Рабочий стол\0_94459_8c87cc2a_L[1].jpg"/>
          <p:cNvPicPr>
            <a:picLocks noChangeAspect="1" noChangeArrowheads="1"/>
          </p:cNvPicPr>
          <p:nvPr/>
        </p:nvPicPr>
        <p:blipFill>
          <a:blip r:embed="rId2" cstate="print"/>
          <a:srcRect/>
          <a:stretch>
            <a:fillRect/>
          </a:stretch>
        </p:blipFill>
        <p:spPr bwMode="auto">
          <a:xfrm>
            <a:off x="0" y="0"/>
            <a:ext cx="9201693" cy="6858000"/>
          </a:xfrm>
          <a:prstGeom prst="rect">
            <a:avLst/>
          </a:prstGeom>
          <a:noFill/>
        </p:spPr>
      </p:pic>
      <p:sp>
        <p:nvSpPr>
          <p:cNvPr id="7" name="Заголовок 6"/>
          <p:cNvSpPr>
            <a:spLocks noGrp="1"/>
          </p:cNvSpPr>
          <p:nvPr>
            <p:ph type="title"/>
          </p:nvPr>
        </p:nvSpPr>
        <p:spPr>
          <a:xfrm>
            <a:off x="1115616" y="260648"/>
            <a:ext cx="7365504" cy="720080"/>
          </a:xfrm>
          <a:prstGeom prst="roundRect">
            <a:avLst/>
          </a:prstGeom>
          <a:solidFill>
            <a:srgbClr val="CC3300"/>
          </a:solidFill>
        </p:spPr>
        <p:style>
          <a:lnRef idx="2">
            <a:schemeClr val="accent1">
              <a:shade val="50000"/>
            </a:schemeClr>
          </a:lnRef>
          <a:fillRef idx="1">
            <a:schemeClr val="accent1"/>
          </a:fillRef>
          <a:effectRef idx="0">
            <a:schemeClr val="accent1"/>
          </a:effectRef>
          <a:fontRef idx="minor">
            <a:schemeClr val="lt1"/>
          </a:fontRef>
        </p:style>
        <p:txBody>
          <a:bodyPr anchor="ctr">
            <a:normAutofit fontScale="90000"/>
          </a:bodyPr>
          <a:lstStyle/>
          <a:p>
            <a:pPr algn="ctr" fontAlgn="auto">
              <a:spcBef>
                <a:spcPts val="0"/>
              </a:spcBef>
              <a:spcAft>
                <a:spcPts val="0"/>
              </a:spcAft>
              <a:defRPr/>
            </a:pPr>
            <a:r>
              <a:rPr lang="ru-RU" sz="2400" dirty="0">
                <a:solidFill>
                  <a:schemeClr val="bg1"/>
                </a:solidFill>
              </a:rPr>
              <a:t>«</a:t>
            </a:r>
            <a:r>
              <a:rPr lang="ru-RU" sz="2400" i="1" dirty="0">
                <a:solidFill>
                  <a:schemeClr val="bg1"/>
                </a:solidFill>
              </a:rPr>
              <a:t>Человек даровитый, но не крупного калибра</a:t>
            </a:r>
            <a:r>
              <a:rPr lang="ru-RU" sz="2400" dirty="0" smtClean="0">
                <a:solidFill>
                  <a:schemeClr val="bg1"/>
                </a:solidFill>
              </a:rPr>
              <a:t>».</a:t>
            </a:r>
            <a:endParaRPr lang="ru-RU" sz="2400" dirty="0">
              <a:solidFill>
                <a:schemeClr val="bg1"/>
              </a:solidFill>
            </a:endParaRPr>
          </a:p>
          <a:p>
            <a:pPr algn="r" fontAlgn="auto">
              <a:spcBef>
                <a:spcPts val="0"/>
              </a:spcBef>
              <a:spcAft>
                <a:spcPts val="0"/>
              </a:spcAft>
              <a:defRPr/>
            </a:pPr>
            <a:r>
              <a:rPr lang="ru-RU" sz="2400" dirty="0">
                <a:solidFill>
                  <a:schemeClr val="bg1"/>
                </a:solidFill>
              </a:rPr>
              <a:t> В. Набоков</a:t>
            </a:r>
            <a:endParaRPr lang="ru-RU" sz="2400" dirty="0"/>
          </a:p>
        </p:txBody>
      </p:sp>
      <p:sp>
        <p:nvSpPr>
          <p:cNvPr id="8" name="Содержимое 7"/>
          <p:cNvSpPr>
            <a:spLocks noGrp="1"/>
          </p:cNvSpPr>
          <p:nvPr>
            <p:ph sz="half" idx="2"/>
          </p:nvPr>
        </p:nvSpPr>
        <p:spPr>
          <a:xfrm>
            <a:off x="3745712" y="1124744"/>
            <a:ext cx="5112568" cy="2448272"/>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normAutofit fontScale="92500" lnSpcReduction="10000"/>
          </a:bodyPr>
          <a:lstStyle/>
          <a:p>
            <a:pPr marL="0" indent="0">
              <a:spcBef>
                <a:spcPts val="0"/>
              </a:spcBef>
              <a:buNone/>
              <a:defRPr/>
            </a:pPr>
            <a:r>
              <a:rPr lang="ru-RU" sz="1400" dirty="0" smtClean="0"/>
              <a:t> </a:t>
            </a:r>
          </a:p>
          <a:p>
            <a:pPr marL="0" indent="0" algn="just">
              <a:spcBef>
                <a:spcPts val="0"/>
              </a:spcBef>
              <a:buNone/>
              <a:defRPr/>
            </a:pPr>
            <a:r>
              <a:rPr lang="ru-RU" sz="1500" dirty="0" smtClean="0"/>
              <a:t>Уже будучи студентом юридического факультета Санкт-Петербургского университета, Керенский А.Ф. </a:t>
            </a:r>
            <a:r>
              <a:rPr lang="ru-RU" sz="1500" dirty="0"/>
              <a:t>активно участвовал  в  сходках, выражавших протест политике университетского начальства, проявляя заметные  ораторские </a:t>
            </a:r>
            <a:r>
              <a:rPr lang="ru-RU" sz="1500" dirty="0" smtClean="0"/>
              <a:t>способности.</a:t>
            </a:r>
            <a:r>
              <a:rPr lang="ru-RU" sz="1500" dirty="0" smtClean="0">
                <a:solidFill>
                  <a:schemeClr val="bg1"/>
                </a:solidFill>
              </a:rPr>
              <a:t> Позже его речь звучала в военных судах и судебных палатах, мировых судах и Правительствующем сенате. Он защищал железнодорожников Полесья, служащих Двинской телеграфной конторы, рабочих Шлиссельбургского порохового завода, студентов Петербурга, редакторов газет, обвинявшихся в организации незаконных забастовок, агитациях, хранении запрещенной литературы.</a:t>
            </a:r>
            <a:endParaRPr lang="ru-RU" sz="1500" dirty="0" smtClean="0"/>
          </a:p>
          <a:p>
            <a:pPr marL="0" indent="0" fontAlgn="auto">
              <a:spcBef>
                <a:spcPts val="0"/>
              </a:spcBef>
              <a:spcAft>
                <a:spcPts val="0"/>
              </a:spcAft>
              <a:buNone/>
              <a:defRPr/>
            </a:pPr>
            <a:endParaRPr lang="ru-RU" sz="1400" dirty="0"/>
          </a:p>
        </p:txBody>
      </p:sp>
      <p:pic>
        <p:nvPicPr>
          <p:cNvPr id="9" name="Picture 2" descr="http://img-fotki.yandex.ru/get/4425/74742583.39/0_77a07_66083c0e_XL.jpg"/>
          <p:cNvPicPr>
            <a:picLocks noChangeAspect="1" noChangeArrowheads="1"/>
          </p:cNvPicPr>
          <p:nvPr/>
        </p:nvPicPr>
        <p:blipFill>
          <a:blip r:embed="rId3" cstate="email"/>
          <a:srcRect/>
          <a:stretch>
            <a:fillRect/>
          </a:stretch>
        </p:blipFill>
        <p:spPr bwMode="auto">
          <a:xfrm>
            <a:off x="285720" y="1124744"/>
            <a:ext cx="3511123" cy="2232248"/>
          </a:xfrm>
          <a:prstGeom prst="ellipse">
            <a:avLst/>
          </a:prstGeom>
          <a:ln w="190500" cap="rnd">
            <a:solidFill>
              <a:schemeClr val="accent2">
                <a:lumMod val="40000"/>
                <a:lumOff val="60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1" name="Скругленный прямоугольник 10"/>
          <p:cNvSpPr/>
          <p:nvPr/>
        </p:nvSpPr>
        <p:spPr>
          <a:xfrm>
            <a:off x="485832" y="3933056"/>
            <a:ext cx="8424936" cy="259228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endParaRPr lang="ru-RU" sz="1400" dirty="0" smtClean="0"/>
          </a:p>
          <a:p>
            <a:endParaRPr lang="ru-RU" sz="1400" dirty="0" smtClean="0"/>
          </a:p>
          <a:p>
            <a:pPr algn="just"/>
            <a:r>
              <a:rPr lang="ru-RU" sz="1400" dirty="0" smtClean="0"/>
              <a:t>              </a:t>
            </a:r>
            <a:r>
              <a:rPr lang="ru-RU" sz="1400" dirty="0" err="1" smtClean="0">
                <a:solidFill>
                  <a:srgbClr val="FF0000"/>
                </a:solidFill>
              </a:rPr>
              <a:t>Федюк</a:t>
            </a:r>
            <a:r>
              <a:rPr lang="ru-RU" sz="1400" dirty="0" smtClean="0">
                <a:solidFill>
                  <a:srgbClr val="FF0000"/>
                </a:solidFill>
              </a:rPr>
              <a:t>, В. П. Керенский / Владимир </a:t>
            </a:r>
            <a:r>
              <a:rPr lang="ru-RU" sz="1400" dirty="0" err="1" smtClean="0">
                <a:solidFill>
                  <a:srgbClr val="FF0000"/>
                </a:solidFill>
              </a:rPr>
              <a:t>Федюк</a:t>
            </a:r>
            <a:r>
              <a:rPr lang="ru-RU" sz="1400" dirty="0" smtClean="0">
                <a:solidFill>
                  <a:srgbClr val="FF0000"/>
                </a:solidFill>
              </a:rPr>
              <a:t>. – М. : Мол. гвардия, 2009. – 405 с. : ил., фото. – (Жизнь замечательных людей : ЖЗЛ : сер. </a:t>
            </a:r>
            <a:r>
              <a:rPr lang="ru-RU" sz="1400" dirty="0" err="1" smtClean="0">
                <a:solidFill>
                  <a:srgbClr val="FF0000"/>
                </a:solidFill>
              </a:rPr>
              <a:t>биогр</a:t>
            </a:r>
            <a:r>
              <a:rPr lang="ru-RU" sz="1400" dirty="0" smtClean="0">
                <a:solidFill>
                  <a:srgbClr val="FF0000"/>
                </a:solidFill>
              </a:rPr>
              <a:t>.).</a:t>
            </a:r>
          </a:p>
          <a:p>
            <a:pPr indent="457200" algn="just"/>
            <a:r>
              <a:rPr lang="ru-RU" sz="1400" dirty="0" smtClean="0"/>
              <a:t>Едва ли кто другой из первых лиц государства когда-либо пользовался таким всеобщим обожанием, как Керенский в первые месяцы после свержения царского режима. С его именем связывали надежды на демократическое обновление России, на превращение страны в процветающее свободное государство. Но надеждам этим не суждено было сбыться, и очень скоро всеобщее обожание сменилось столь же всеобщей ненавистью. В советской историографии образ Керенского неизменно рисовался в самом карикатурном виде. Между тем и его личность, и та роль, которую он сыграл в истории русской революции, заслуживают пристального внимания и более чем поучительны. О судьбе Керенского и о крушении «эпохи надежд» рассказывается в новой книге серии «Жизнь замечательных людей».</a:t>
            </a:r>
          </a:p>
          <a:p>
            <a:r>
              <a:rPr lang="ru-RU" sz="1400" dirty="0" smtClean="0"/>
              <a:t/>
            </a:r>
            <a:br>
              <a:rPr lang="ru-RU" sz="1400" dirty="0" smtClean="0"/>
            </a:br>
            <a:endParaRPr lang="ru-RU" sz="1400" dirty="0"/>
          </a:p>
        </p:txBody>
      </p:sp>
      <p:pic>
        <p:nvPicPr>
          <p:cNvPr id="6" name="Picture 2" descr="Владимир Федюк - Керенский (2009) PDF">
            <a:hlinkClick r:id="rId4"/>
          </p:cNvPr>
          <p:cNvPicPr>
            <a:picLocks noChangeAspect="1" noChangeArrowheads="1"/>
          </p:cNvPicPr>
          <p:nvPr/>
        </p:nvPicPr>
        <p:blipFill>
          <a:blip r:embed="rId5" cstate="email"/>
          <a:srcRect/>
          <a:stretch>
            <a:fillRect/>
          </a:stretch>
        </p:blipFill>
        <p:spPr bwMode="auto">
          <a:xfrm>
            <a:off x="2555776" y="2420888"/>
            <a:ext cx="1067131" cy="163336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fltVal val="0"/>
                                          </p:val>
                                        </p:tav>
                                        <p:tav tm="100000">
                                          <p:val>
                                            <p:strVal val="#ppt_w"/>
                                          </p:val>
                                        </p:tav>
                                      </p:tavLst>
                                    </p:anim>
                                    <p:anim calcmode="lin" valueType="num">
                                      <p:cBhvr>
                                        <p:cTn id="8" dur="2000" fill="hold"/>
                                        <p:tgtEl>
                                          <p:spTgt spid="7"/>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2000" fill="hold"/>
                                        <p:tgtEl>
                                          <p:spTgt spid="9"/>
                                        </p:tgtEl>
                                        <p:attrNameLst>
                                          <p:attrName>ppt_w</p:attrName>
                                        </p:attrNameLst>
                                      </p:cBhvr>
                                      <p:tavLst>
                                        <p:tav tm="0">
                                          <p:val>
                                            <p:fltVal val="0"/>
                                          </p:val>
                                        </p:tav>
                                        <p:tav tm="100000">
                                          <p:val>
                                            <p:strVal val="#ppt_w"/>
                                          </p:val>
                                        </p:tav>
                                      </p:tavLst>
                                    </p:anim>
                                    <p:anim calcmode="lin" valueType="num">
                                      <p:cBhvr>
                                        <p:cTn id="12" dur="2000" fill="hold"/>
                                        <p:tgtEl>
                                          <p:spTgt spid="9"/>
                                        </p:tgtEl>
                                        <p:attrNameLst>
                                          <p:attrName>ppt_h</p:attrName>
                                        </p:attrNameLst>
                                      </p:cBhvr>
                                      <p:tavLst>
                                        <p:tav tm="0">
                                          <p:val>
                                            <p:strVal val="#ppt_h"/>
                                          </p:val>
                                        </p:tav>
                                        <p:tav tm="100000">
                                          <p:val>
                                            <p:strVal val="#ppt_h"/>
                                          </p:val>
                                        </p:tav>
                                      </p:tavLst>
                                    </p:anim>
                                  </p:childTnLst>
                                </p:cTn>
                              </p:par>
                              <p:par>
                                <p:cTn id="13" presetID="17" presetClass="entr" presetSubtype="10" fill="hold" grpId="0" nodeType="withEffect">
                                  <p:stCondLst>
                                    <p:cond delay="0"/>
                                  </p:stCondLst>
                                  <p:childTnLst>
                                    <p:set>
                                      <p:cBhvr>
                                        <p:cTn id="14" dur="1" fill="hold">
                                          <p:stCondLst>
                                            <p:cond delay="0"/>
                                          </p:stCondLst>
                                        </p:cTn>
                                        <p:tgtEl>
                                          <p:spTgt spid="8">
                                            <p:bg/>
                                          </p:spTgt>
                                        </p:tgtEl>
                                        <p:attrNameLst>
                                          <p:attrName>style.visibility</p:attrName>
                                        </p:attrNameLst>
                                      </p:cBhvr>
                                      <p:to>
                                        <p:strVal val="visible"/>
                                      </p:to>
                                    </p:set>
                                    <p:anim calcmode="lin" valueType="num">
                                      <p:cBhvr>
                                        <p:cTn id="15" dur="2000" fill="hold"/>
                                        <p:tgtEl>
                                          <p:spTgt spid="8">
                                            <p:bg/>
                                          </p:spTgt>
                                        </p:tgtEl>
                                        <p:attrNameLst>
                                          <p:attrName>ppt_w</p:attrName>
                                        </p:attrNameLst>
                                      </p:cBhvr>
                                      <p:tavLst>
                                        <p:tav tm="0">
                                          <p:val>
                                            <p:fltVal val="0"/>
                                          </p:val>
                                        </p:tav>
                                        <p:tav tm="100000">
                                          <p:val>
                                            <p:strVal val="#ppt_w"/>
                                          </p:val>
                                        </p:tav>
                                      </p:tavLst>
                                    </p:anim>
                                    <p:anim calcmode="lin" valueType="num">
                                      <p:cBhvr>
                                        <p:cTn id="16" dur="2000" fill="hold"/>
                                        <p:tgtEl>
                                          <p:spTgt spid="8">
                                            <p:bg/>
                                          </p:spTgt>
                                        </p:tgtEl>
                                        <p:attrNameLst>
                                          <p:attrName>ppt_h</p:attrName>
                                        </p:attrNameLst>
                                      </p:cBhvr>
                                      <p:tavLst>
                                        <p:tav tm="0">
                                          <p:val>
                                            <p:strVal val="#ppt_h"/>
                                          </p:val>
                                        </p:tav>
                                        <p:tav tm="100000">
                                          <p:val>
                                            <p:strVal val="#ppt_h"/>
                                          </p:val>
                                        </p:tav>
                                      </p:tavLst>
                                    </p:anim>
                                  </p:childTnLst>
                                </p:cTn>
                              </p:par>
                              <p:par>
                                <p:cTn id="17" presetID="17" presetClass="entr" presetSubtype="10" fill="hold" grpId="0" nodeType="with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p:cTn id="19" dur="2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20" dur="2000" fill="hold"/>
                                        <p:tgtEl>
                                          <p:spTgt spid="8">
                                            <p:txEl>
                                              <p:pRg st="0" end="0"/>
                                            </p:txEl>
                                          </p:spTgt>
                                        </p:tgtEl>
                                        <p:attrNameLst>
                                          <p:attrName>ppt_h</p:attrName>
                                        </p:attrNameLst>
                                      </p:cBhvr>
                                      <p:tavLst>
                                        <p:tav tm="0">
                                          <p:val>
                                            <p:strVal val="#ppt_h"/>
                                          </p:val>
                                        </p:tav>
                                        <p:tav tm="100000">
                                          <p:val>
                                            <p:strVal val="#ppt_h"/>
                                          </p:val>
                                        </p:tav>
                                      </p:tavLst>
                                    </p:anim>
                                  </p:childTnLst>
                                </p:cTn>
                              </p:par>
                              <p:par>
                                <p:cTn id="21" presetID="17" presetClass="entr" presetSubtype="10" fill="hold" grpId="0" nodeType="withEffect">
                                  <p:stCondLst>
                                    <p:cond delay="0"/>
                                  </p:stCondLst>
                                  <p:childTnLst>
                                    <p:set>
                                      <p:cBhvr>
                                        <p:cTn id="22" dur="1" fill="hold">
                                          <p:stCondLst>
                                            <p:cond delay="0"/>
                                          </p:stCondLst>
                                        </p:cTn>
                                        <p:tgtEl>
                                          <p:spTgt spid="8">
                                            <p:txEl>
                                              <p:pRg st="1" end="1"/>
                                            </p:txEl>
                                          </p:spTgt>
                                        </p:tgtEl>
                                        <p:attrNameLst>
                                          <p:attrName>style.visibility</p:attrName>
                                        </p:attrNameLst>
                                      </p:cBhvr>
                                      <p:to>
                                        <p:strVal val="visible"/>
                                      </p:to>
                                    </p:set>
                                    <p:anim calcmode="lin" valueType="num">
                                      <p:cBhvr>
                                        <p:cTn id="23" dur="2000" fill="hold"/>
                                        <p:tgtEl>
                                          <p:spTgt spid="8">
                                            <p:txEl>
                                              <p:pRg st="1" end="1"/>
                                            </p:txEl>
                                          </p:spTgt>
                                        </p:tgtEl>
                                        <p:attrNameLst>
                                          <p:attrName>ppt_w</p:attrName>
                                        </p:attrNameLst>
                                      </p:cBhvr>
                                      <p:tavLst>
                                        <p:tav tm="0">
                                          <p:val>
                                            <p:fltVal val="0"/>
                                          </p:val>
                                        </p:tav>
                                        <p:tav tm="100000">
                                          <p:val>
                                            <p:strVal val="#ppt_w"/>
                                          </p:val>
                                        </p:tav>
                                      </p:tavLst>
                                    </p:anim>
                                    <p:anim calcmode="lin" valueType="num">
                                      <p:cBhvr>
                                        <p:cTn id="24" dur="2000" fill="hold"/>
                                        <p:tgtEl>
                                          <p:spTgt spid="8">
                                            <p:txEl>
                                              <p:pRg st="1" end="1"/>
                                            </p:txEl>
                                          </p:spTgt>
                                        </p:tgtEl>
                                        <p:attrNameLst>
                                          <p:attrName>ppt_h</p:attrName>
                                        </p:attrNameLst>
                                      </p:cBhvr>
                                      <p:tavLst>
                                        <p:tav tm="0">
                                          <p:val>
                                            <p:strVal val="#ppt_h"/>
                                          </p:val>
                                        </p:tav>
                                        <p:tav tm="100000">
                                          <p:val>
                                            <p:strVal val="#ppt_h"/>
                                          </p:val>
                                        </p:tav>
                                      </p:tavLst>
                                    </p:anim>
                                  </p:childTnLst>
                                </p:cTn>
                              </p:par>
                            </p:childTnLst>
                          </p:cTn>
                        </p:par>
                        <p:par>
                          <p:cTn id="25" fill="hold">
                            <p:stCondLst>
                              <p:cond delay="2000"/>
                            </p:stCondLst>
                            <p:childTnLst>
                              <p:par>
                                <p:cTn id="26" presetID="12" presetClass="entr" presetSubtype="4"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slide(fromBottom)">
                                      <p:cBhvr>
                                        <p:cTn id="28" dur="2000"/>
                                        <p:tgtEl>
                                          <p:spTgt spid="6"/>
                                        </p:tgtEl>
                                      </p:cBhvr>
                                    </p:animEffect>
                                  </p:childTnLst>
                                </p:cTn>
                              </p:par>
                              <p:par>
                                <p:cTn id="29" presetID="1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slide(fromBottom)">
                                      <p:cBhvr>
                                        <p:cTn id="3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uiExpand="1" build="p" animBg="1"/>
      <p:bldP spid="1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descr="C:\Documents and Settings\Полонская.TBC\Рабочий стол\0_94459_8c87cc2a_L[1].jpg"/>
          <p:cNvPicPr>
            <a:picLocks noChangeAspect="1" noChangeArrowheads="1"/>
          </p:cNvPicPr>
          <p:nvPr/>
        </p:nvPicPr>
        <p:blipFill>
          <a:blip r:embed="rId2" cstate="print"/>
          <a:srcRect/>
          <a:stretch>
            <a:fillRect/>
          </a:stretch>
        </p:blipFill>
        <p:spPr bwMode="auto">
          <a:xfrm>
            <a:off x="0" y="0"/>
            <a:ext cx="9201693" cy="6858000"/>
          </a:xfrm>
          <a:prstGeom prst="rect">
            <a:avLst/>
          </a:prstGeom>
          <a:noFill/>
        </p:spPr>
      </p:pic>
      <p:sp>
        <p:nvSpPr>
          <p:cNvPr id="7" name="Заголовок 5"/>
          <p:cNvSpPr>
            <a:spLocks noGrp="1"/>
          </p:cNvSpPr>
          <p:nvPr>
            <p:ph type="title"/>
          </p:nvPr>
        </p:nvSpPr>
        <p:spPr>
          <a:xfrm>
            <a:off x="323528" y="332656"/>
            <a:ext cx="4464496" cy="1070992"/>
          </a:xfrm>
        </p:spPr>
        <p:txBody>
          <a:bodyPr rtlCol="0">
            <a:normAutofit fontScale="90000"/>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eaLnBrk="1" fontAlgn="auto" hangingPunct="1">
              <a:spcAft>
                <a:spcPts val="0"/>
              </a:spcAft>
              <a:defRPr/>
            </a:pPr>
            <a:r>
              <a:rPr lang="ru-RU"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r>
              <a:rPr lang="ru-RU" sz="2700" dirty="0" smtClean="0"/>
              <a:t>Еще ни один министр юстиции России не работал с такой интенсивностью</a:t>
            </a:r>
            <a:br>
              <a:rPr lang="ru-RU" sz="2700" dirty="0" smtClean="0"/>
            </a:br>
            <a:endParaRPr lang="ru-RU" sz="2700" cap="all" dirty="0">
              <a:ln/>
              <a:solidFill>
                <a:schemeClr val="accent1"/>
              </a:solidFill>
              <a:effectLst>
                <a:reflection blurRad="10000" stA="55000" endPos="48000" dist="500" dir="5400000" sy="-100000" algn="bl" rotWithShape="0"/>
              </a:effectLst>
            </a:endParaRPr>
          </a:p>
        </p:txBody>
      </p:sp>
      <p:pic>
        <p:nvPicPr>
          <p:cNvPr id="8" name="Picture 2" descr="http://s002.radikal.ru/i198/1102/00/38391ad943bat.jpg"/>
          <p:cNvPicPr>
            <a:picLocks noChangeAspect="1" noChangeArrowheads="1"/>
          </p:cNvPicPr>
          <p:nvPr/>
        </p:nvPicPr>
        <p:blipFill>
          <a:blip r:embed="rId3" cstate="email"/>
          <a:srcRect/>
          <a:stretch>
            <a:fillRect/>
          </a:stretch>
        </p:blipFill>
        <p:spPr bwMode="auto">
          <a:xfrm>
            <a:off x="539552" y="1393933"/>
            <a:ext cx="3888432" cy="2452983"/>
          </a:xfrm>
          <a:prstGeom prst="rect">
            <a:avLst/>
          </a:prstGeom>
          <a:solidFill>
            <a:srgbClr val="FFFFFF">
              <a:shade val="85000"/>
            </a:srgbClr>
          </a:solidFill>
          <a:ln w="88900" cap="sq">
            <a:solidFill>
              <a:schemeClr val="accent1">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Прямоугольник 8"/>
          <p:cNvSpPr/>
          <p:nvPr/>
        </p:nvSpPr>
        <p:spPr>
          <a:xfrm>
            <a:off x="755576" y="3501008"/>
            <a:ext cx="3456384" cy="567507"/>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ru-RU" sz="1400" dirty="0" smtClean="0"/>
              <a:t>А.Ф. </a:t>
            </a:r>
            <a:r>
              <a:rPr lang="ru-RU" sz="1400" dirty="0"/>
              <a:t>Керенский за рабочим </a:t>
            </a:r>
            <a:r>
              <a:rPr lang="ru-RU" sz="1400" dirty="0" smtClean="0"/>
              <a:t>столом. 1917 г</a:t>
            </a:r>
            <a:r>
              <a:rPr lang="ru-RU" sz="1400" dirty="0"/>
              <a:t>.</a:t>
            </a:r>
          </a:p>
        </p:txBody>
      </p:sp>
      <p:sp>
        <p:nvSpPr>
          <p:cNvPr id="10" name="Прямоугольник 9"/>
          <p:cNvSpPr/>
          <p:nvPr/>
        </p:nvSpPr>
        <p:spPr>
          <a:xfrm>
            <a:off x="4860032" y="260648"/>
            <a:ext cx="3960440" cy="3816424"/>
          </a:xfrm>
          <a:prstGeom prst="rect">
            <a:avLst/>
          </a:prstGeom>
          <a:solidFill>
            <a:srgbClr val="00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t>2 марта 1917 года  А. Ф. Керенский вошел в первый состав Временного правительства в качестве министра юстиции и генерал-прокурора и сразу же оказался на гребне славы. Продержался он на этой должности всего два месяца. За это время, несмотря на многочисленные поездки, постоянные встречи с депутатами и делегациями,  бесконечные выступления днем и ночью,  он сумел провести титаническую работу по созданию новых органов власти и управления, преобразованию старых судебных установлений, обновлению административного, уголовного и гражданского процессуального законодательства.</a:t>
            </a:r>
            <a:endParaRPr lang="ru-RU" sz="1400" dirty="0"/>
          </a:p>
        </p:txBody>
      </p:sp>
      <p:sp>
        <p:nvSpPr>
          <p:cNvPr id="11" name="Овал 10"/>
          <p:cNvSpPr/>
          <p:nvPr/>
        </p:nvSpPr>
        <p:spPr>
          <a:xfrm>
            <a:off x="5868144" y="3933056"/>
            <a:ext cx="2952328" cy="2664296"/>
          </a:xfrm>
          <a:prstGeom prst="ellipse">
            <a:avLst/>
          </a:prstGeom>
          <a:solidFill>
            <a:srgbClr val="00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dirty="0" smtClean="0"/>
              <a:t>Когда  много лет спустя Керенского  спросили, кто виноват в Февральской революции, он ответил:</a:t>
            </a:r>
          </a:p>
          <a:p>
            <a:r>
              <a:rPr lang="ru-RU" sz="1400" dirty="0" smtClean="0"/>
              <a:t> «Если бы можно было вернуться в 1917 год, я бы сам попросил себя расстрелять». </a:t>
            </a:r>
            <a:endParaRPr lang="ru-RU" sz="1400" dirty="0"/>
          </a:p>
        </p:txBody>
      </p:sp>
      <p:pic>
        <p:nvPicPr>
          <p:cNvPr id="6" name="Picture 4" descr="А. Ф. Керенский. Россия на историческом повороте. Мемуары"/>
          <p:cNvPicPr>
            <a:picLocks noChangeAspect="1" noChangeArrowheads="1"/>
          </p:cNvPicPr>
          <p:nvPr/>
        </p:nvPicPr>
        <p:blipFill>
          <a:blip r:embed="rId4" cstate="email"/>
          <a:srcRect/>
          <a:stretch>
            <a:fillRect/>
          </a:stretch>
        </p:blipFill>
        <p:spPr bwMode="auto">
          <a:xfrm rot="20491975">
            <a:off x="442944" y="4160389"/>
            <a:ext cx="1285064" cy="1872208"/>
          </a:xfrm>
          <a:prstGeom prst="rect">
            <a:avLst/>
          </a:prstGeom>
          <a:noFill/>
        </p:spPr>
      </p:pic>
      <p:sp>
        <p:nvSpPr>
          <p:cNvPr id="12" name="Скругленный прямоугольник 11"/>
          <p:cNvSpPr/>
          <p:nvPr/>
        </p:nvSpPr>
        <p:spPr>
          <a:xfrm>
            <a:off x="1763688" y="4077072"/>
            <a:ext cx="4176464" cy="252028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endParaRPr lang="ru-RU" sz="1400" dirty="0" smtClean="0"/>
          </a:p>
          <a:p>
            <a:pPr indent="457200" algn="just"/>
            <a:r>
              <a:rPr lang="ru-RU" sz="1400" dirty="0" smtClean="0">
                <a:solidFill>
                  <a:schemeClr val="tx2">
                    <a:lumMod val="75000"/>
                  </a:schemeClr>
                </a:solidFill>
              </a:rPr>
              <a:t>Керенский, А. Ф. Россия на историческом повороте : мемуары / Александр Керенский ; [пер. с англ.]. – М. : Республика, 1993. – 383 с. : ил.</a:t>
            </a:r>
          </a:p>
          <a:p>
            <a:pPr indent="457200" algn="just"/>
            <a:r>
              <a:rPr lang="ru-RU" sz="1400" dirty="0" smtClean="0"/>
              <a:t>В мемуарах  А.Ф. Керенского рассказывается о событиях, происходящих в России с конца XIX века по 1919 год. Конечно, они субъективны, автор как бы стремится оправдать себя перед  историей, но и его видение событий, несомненно, представит значительный интерес для читателей.</a:t>
            </a:r>
          </a:p>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1" presetClass="entr" presetSubtype="4"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4)">
                                      <p:cBhvr>
                                        <p:cTn id="12" dur="2000"/>
                                        <p:tgtEl>
                                          <p:spTgt spid="8"/>
                                        </p:tgtEl>
                                      </p:cBhvr>
                                    </p:animEffect>
                                  </p:childTnLst>
                                </p:cTn>
                              </p:par>
                            </p:childTnLst>
                          </p:cTn>
                        </p:par>
                        <p:par>
                          <p:cTn id="13" fill="hold">
                            <p:stCondLst>
                              <p:cond delay="2500"/>
                            </p:stCondLst>
                            <p:childTnLst>
                              <p:par>
                                <p:cTn id="14" presetID="3" presetClass="entr" presetSubtype="1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linds(horizontal)">
                                      <p:cBhvr>
                                        <p:cTn id="16" dur="2000"/>
                                        <p:tgtEl>
                                          <p:spTgt spid="10"/>
                                        </p:tgtEl>
                                      </p:cBhvr>
                                    </p:animEffect>
                                  </p:childTnLst>
                                </p:cTn>
                              </p:par>
                              <p:par>
                                <p:cTn id="17" presetID="21"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heel(4)">
                                      <p:cBhvr>
                                        <p:cTn id="19" dur="2000"/>
                                        <p:tgtEl>
                                          <p:spTgt spid="9"/>
                                        </p:tgtEl>
                                      </p:cBhvr>
                                    </p:animEffect>
                                  </p:childTnLst>
                                </p:cTn>
                              </p:par>
                            </p:childTnLst>
                          </p:cTn>
                        </p:par>
                        <p:par>
                          <p:cTn id="20" fill="hold">
                            <p:stCondLst>
                              <p:cond delay="4500"/>
                            </p:stCondLst>
                            <p:childTnLst>
                              <p:par>
                                <p:cTn id="21" presetID="42"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2000"/>
                                        <p:tgtEl>
                                          <p:spTgt spid="11"/>
                                        </p:tgtEl>
                                      </p:cBhvr>
                                    </p:animEffect>
                                    <p:anim calcmode="lin" valueType="num">
                                      <p:cBhvr>
                                        <p:cTn id="24" dur="2000" fill="hold"/>
                                        <p:tgtEl>
                                          <p:spTgt spid="11"/>
                                        </p:tgtEl>
                                        <p:attrNameLst>
                                          <p:attrName>ppt_x</p:attrName>
                                        </p:attrNameLst>
                                      </p:cBhvr>
                                      <p:tavLst>
                                        <p:tav tm="0">
                                          <p:val>
                                            <p:strVal val="#ppt_x"/>
                                          </p:val>
                                        </p:tav>
                                        <p:tav tm="100000">
                                          <p:val>
                                            <p:strVal val="#ppt_x"/>
                                          </p:val>
                                        </p:tav>
                                      </p:tavLst>
                                    </p:anim>
                                    <p:anim calcmode="lin" valueType="num">
                                      <p:cBhvr>
                                        <p:cTn id="25" dur="2000" fill="hold"/>
                                        <p:tgtEl>
                                          <p:spTgt spid="11"/>
                                        </p:tgtEl>
                                        <p:attrNameLst>
                                          <p:attrName>ppt_y</p:attrName>
                                        </p:attrNameLst>
                                      </p:cBhvr>
                                      <p:tavLst>
                                        <p:tav tm="0">
                                          <p:val>
                                            <p:strVal val="#ppt_y+.1"/>
                                          </p:val>
                                        </p:tav>
                                        <p:tav tm="100000">
                                          <p:val>
                                            <p:strVal val="#ppt_y"/>
                                          </p:val>
                                        </p:tav>
                                      </p:tavLst>
                                    </p:anim>
                                  </p:childTnLst>
                                </p:cTn>
                              </p:par>
                            </p:childTnLst>
                          </p:cTn>
                        </p:par>
                        <p:par>
                          <p:cTn id="26" fill="hold">
                            <p:stCondLst>
                              <p:cond delay="6500"/>
                            </p:stCondLst>
                            <p:childTnLst>
                              <p:par>
                                <p:cTn id="27" presetID="12" presetClass="entr" presetSubtype="8"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slide(fromLeft)">
                                      <p:cBhvr>
                                        <p:cTn id="29" dur="2000"/>
                                        <p:tgtEl>
                                          <p:spTgt spid="6"/>
                                        </p:tgtEl>
                                      </p:cBhvr>
                                    </p:animEffect>
                                  </p:childTnLst>
                                </p:cTn>
                              </p:par>
                              <p:par>
                                <p:cTn id="30" presetID="12" presetClass="entr" presetSubtype="8"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slide(fromLeft)">
                                      <p:cBhvr>
                                        <p:cTn id="3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descr="C:\Documents and Settings\Полонская.TBC\Рабочий стол\0_94459_8c87cc2a_L[1].jpg"/>
          <p:cNvPicPr>
            <a:picLocks noChangeAspect="1" noChangeArrowheads="1"/>
          </p:cNvPicPr>
          <p:nvPr/>
        </p:nvPicPr>
        <p:blipFill>
          <a:blip r:embed="rId2" cstate="print"/>
          <a:srcRect/>
          <a:stretch>
            <a:fillRect/>
          </a:stretch>
        </p:blipFill>
        <p:spPr bwMode="auto">
          <a:xfrm>
            <a:off x="0" y="0"/>
            <a:ext cx="9201693" cy="6858000"/>
          </a:xfrm>
          <a:prstGeom prst="rect">
            <a:avLst/>
          </a:prstGeom>
          <a:noFill/>
        </p:spPr>
      </p:pic>
      <p:sp>
        <p:nvSpPr>
          <p:cNvPr id="6" name="Скругленный прямоугольник 5"/>
          <p:cNvSpPr/>
          <p:nvPr/>
        </p:nvSpPr>
        <p:spPr>
          <a:xfrm>
            <a:off x="2627784" y="2204864"/>
            <a:ext cx="4176464" cy="20162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dirty="0"/>
              <a:t>Все представленные книги вы сможете получить </a:t>
            </a:r>
            <a:endParaRPr lang="ru-RU" sz="2400" dirty="0" smtClean="0"/>
          </a:p>
          <a:p>
            <a:pPr algn="ctr">
              <a:defRPr/>
            </a:pPr>
            <a:r>
              <a:rPr lang="ru-RU" sz="2400" dirty="0" smtClean="0"/>
              <a:t> в фондах </a:t>
            </a:r>
            <a:endParaRPr lang="ru-RU" sz="2400" dirty="0"/>
          </a:p>
          <a:p>
            <a:pPr algn="ctr">
              <a:defRPr/>
            </a:pPr>
            <a:r>
              <a:rPr lang="ru-RU" sz="2400" dirty="0">
                <a:hlinkClick r:id="rId3"/>
              </a:rPr>
              <a:t>МУК «Тульская библиотечная система</a:t>
            </a:r>
            <a:r>
              <a:rPr lang="ru-RU" sz="2400" dirty="0" smtClean="0">
                <a:hlinkClick r:id="rId3"/>
              </a:rPr>
              <a:t>»</a:t>
            </a:r>
            <a:endParaRPr lang="ru-RU"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descr="C:\Documents and Settings\Полонская.TBC\Рабочий стол\0_94459_8c87cc2a_L[1].jpg"/>
          <p:cNvPicPr>
            <a:picLocks noChangeAspect="1" noChangeArrowheads="1"/>
          </p:cNvPicPr>
          <p:nvPr/>
        </p:nvPicPr>
        <p:blipFill>
          <a:blip r:embed="rId2" cstate="print"/>
          <a:srcRect/>
          <a:stretch>
            <a:fillRect/>
          </a:stretch>
        </p:blipFill>
        <p:spPr bwMode="auto">
          <a:xfrm>
            <a:off x="0" y="0"/>
            <a:ext cx="9201693" cy="6858000"/>
          </a:xfrm>
          <a:prstGeom prst="rect">
            <a:avLst/>
          </a:prstGeom>
          <a:noFill/>
        </p:spPr>
      </p:pic>
      <p:sp>
        <p:nvSpPr>
          <p:cNvPr id="7" name="Заголовок 1"/>
          <p:cNvSpPr txBox="1">
            <a:spLocks/>
          </p:cNvSpPr>
          <p:nvPr/>
        </p:nvSpPr>
        <p:spPr>
          <a:xfrm>
            <a:off x="900113" y="115888"/>
            <a:ext cx="7772400" cy="7207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000" b="0" i="0" u="none" strike="noStrike" kern="1200" cap="none" spc="0" normalizeH="0" baseline="0" noProof="0" dirty="0" smtClean="0">
                <a:ln>
                  <a:noFill/>
                </a:ln>
                <a:solidFill>
                  <a:schemeClr val="tx1"/>
                </a:solidFill>
                <a:effectLst/>
                <a:uLnTx/>
                <a:uFillTx/>
                <a:latin typeface="+mj-lt"/>
                <a:ea typeface="+mj-ea"/>
                <a:cs typeface="+mj-cs"/>
              </a:rPr>
              <a:t>МУК «Тульская библиотечная система»</a:t>
            </a:r>
            <a:r>
              <a:rPr kumimoji="0" lang="ru-RU" sz="2000" b="0" i="0" u="none" strike="noStrike" kern="1200" cap="none" spc="0" normalizeH="0" baseline="30000" noProof="0" dirty="0" smtClean="0">
                <a:ln>
                  <a:noFill/>
                </a:ln>
                <a:solidFill>
                  <a:schemeClr val="tx1"/>
                </a:solidFill>
                <a:effectLst/>
                <a:uLnTx/>
                <a:uFillTx/>
                <a:latin typeface="+mj-lt"/>
                <a:ea typeface="+mj-ea"/>
                <a:cs typeface="+mj-cs"/>
              </a:rPr>
              <a:t>©</a:t>
            </a:r>
          </a:p>
        </p:txBody>
      </p:sp>
      <p:sp>
        <p:nvSpPr>
          <p:cNvPr id="8" name="Подзаголовок 7"/>
          <p:cNvSpPr txBox="1">
            <a:spLocks/>
          </p:cNvSpPr>
          <p:nvPr/>
        </p:nvSpPr>
        <p:spPr>
          <a:xfrm>
            <a:off x="1476375" y="1531488"/>
            <a:ext cx="6400800" cy="5040784"/>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ru-RU" sz="1800" b="0" i="0" u="none" strike="noStrike" kern="1200" cap="none" spc="0" normalizeH="0" baseline="0" noProof="0" dirty="0" smtClean="0">
                <a:ln>
                  <a:noFill/>
                </a:ln>
                <a:solidFill>
                  <a:schemeClr val="tx1"/>
                </a:solidFill>
                <a:effectLst/>
                <a:uLnTx/>
                <a:uFillTx/>
                <a:latin typeface="+mn-lt"/>
                <a:ea typeface="+mn-ea"/>
                <a:cs typeface="+mn-cs"/>
              </a:rPr>
              <a:t>Подбор материала, монтаж, дизайн:</a:t>
            </a:r>
          </a:p>
          <a:p>
            <a:pPr marL="342900" marR="0" lvl="0" indent="-342900" algn="ctr" defTabSz="914400" rtl="0" eaLnBrk="1" fontAlgn="auto" latinLnBrk="0" hangingPunct="1">
              <a:lnSpc>
                <a:spcPct val="100000"/>
              </a:lnSpc>
              <a:spcBef>
                <a:spcPct val="20000"/>
              </a:spcBef>
              <a:spcAft>
                <a:spcPts val="0"/>
              </a:spcAft>
              <a:buClrTx/>
              <a:buSzTx/>
              <a:tabLst/>
              <a:defRPr/>
            </a:pPr>
            <a:r>
              <a:rPr kumimoji="0" lang="ru-RU" sz="1800" b="0" i="0" u="none" strike="noStrike" kern="1200" cap="none" spc="0" normalizeH="0" baseline="0" noProof="0" dirty="0" smtClean="0">
                <a:ln>
                  <a:noFill/>
                </a:ln>
                <a:solidFill>
                  <a:schemeClr val="tx1"/>
                </a:solidFill>
                <a:effectLst/>
                <a:uLnTx/>
                <a:uFillTx/>
                <a:latin typeface="+mn-lt"/>
                <a:ea typeface="+mn-ea"/>
                <a:cs typeface="+mn-cs"/>
              </a:rPr>
              <a:t>заведующая </a:t>
            </a:r>
            <a:r>
              <a:rPr kumimoji="0" lang="ru-RU" sz="1800" b="0" i="0" u="none" strike="noStrike" kern="1200" cap="none" spc="0" normalizeH="0" baseline="0" noProof="0" dirty="0" err="1" smtClean="0">
                <a:ln>
                  <a:noFill/>
                </a:ln>
                <a:solidFill>
                  <a:schemeClr val="tx1"/>
                </a:solidFill>
                <a:effectLst/>
                <a:uLnTx/>
                <a:uFillTx/>
                <a:latin typeface="+mn-lt"/>
                <a:ea typeface="+mn-ea"/>
                <a:cs typeface="+mn-cs"/>
              </a:rPr>
              <a:t>Интеллект-центром</a:t>
            </a:r>
            <a:endParaRPr kumimoji="0" lang="ru-RU" sz="1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tabLst/>
              <a:defRPr/>
            </a:pPr>
            <a:r>
              <a:rPr kumimoji="0" lang="ru-RU" sz="1800" b="0" i="0" u="none" strike="noStrike" kern="1200" cap="none" spc="0" normalizeH="0" baseline="0" noProof="0" dirty="0" smtClean="0">
                <a:ln>
                  <a:noFill/>
                </a:ln>
                <a:solidFill>
                  <a:schemeClr val="tx1"/>
                </a:solidFill>
                <a:effectLst/>
                <a:uLnTx/>
                <a:uFillTx/>
                <a:latin typeface="+mn-lt"/>
                <a:ea typeface="+mn-ea"/>
                <a:cs typeface="+mn-cs"/>
              </a:rPr>
              <a:t>Центральной городской библиотеки им. Л.Н. Толстого</a:t>
            </a:r>
          </a:p>
          <a:p>
            <a:pPr marL="342900" marR="0" lvl="0" indent="-342900" algn="ctr" defTabSz="914400" rtl="0" eaLnBrk="1" fontAlgn="auto" latinLnBrk="0" hangingPunct="1">
              <a:lnSpc>
                <a:spcPct val="100000"/>
              </a:lnSpc>
              <a:spcBef>
                <a:spcPct val="20000"/>
              </a:spcBef>
              <a:spcAft>
                <a:spcPts val="0"/>
              </a:spcAft>
              <a:buClrTx/>
              <a:buSzTx/>
              <a:tabLst/>
              <a:defRPr/>
            </a:pPr>
            <a:r>
              <a:rPr kumimoji="0" lang="ru-RU" sz="1800" b="0" i="0" u="none" strike="noStrike" kern="1200" cap="none" spc="0" normalizeH="0" baseline="0" noProof="0" dirty="0" smtClean="0">
                <a:ln>
                  <a:noFill/>
                </a:ln>
                <a:solidFill>
                  <a:schemeClr val="tx1"/>
                </a:solidFill>
                <a:effectLst/>
                <a:uLnTx/>
                <a:uFillTx/>
                <a:latin typeface="+mn-lt"/>
                <a:ea typeface="+mn-ea"/>
                <a:cs typeface="+mn-cs"/>
              </a:rPr>
              <a:t>МУК «Тульская библиотечная система»</a:t>
            </a:r>
          </a:p>
          <a:p>
            <a:pPr marL="342900" marR="0" lvl="0" indent="-342900" algn="ctr" defTabSz="914400" rtl="0" eaLnBrk="1" fontAlgn="auto" latinLnBrk="0" hangingPunct="1">
              <a:lnSpc>
                <a:spcPct val="100000"/>
              </a:lnSpc>
              <a:spcBef>
                <a:spcPct val="20000"/>
              </a:spcBef>
              <a:spcAft>
                <a:spcPts val="0"/>
              </a:spcAft>
              <a:buClrTx/>
              <a:buSzTx/>
              <a:tabLst/>
              <a:defRPr/>
            </a:pPr>
            <a:r>
              <a:rPr kumimoji="0" lang="ru-RU" sz="1800" b="0" i="0" u="none" strike="noStrike" kern="1200" cap="none" spc="0" normalizeH="0" baseline="0" noProof="0" dirty="0" smtClean="0">
                <a:ln>
                  <a:noFill/>
                </a:ln>
                <a:solidFill>
                  <a:schemeClr val="tx1"/>
                </a:solidFill>
                <a:effectLst/>
                <a:uLnTx/>
                <a:uFillTx/>
                <a:latin typeface="+mn-lt"/>
                <a:ea typeface="+mn-ea"/>
                <a:cs typeface="+mn-cs"/>
              </a:rPr>
              <a:t>И.Е. Полонская. </a:t>
            </a: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ru-RU" sz="1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tabLst/>
              <a:defRPr/>
            </a:pPr>
            <a:r>
              <a:rPr kumimoji="0" lang="ru-RU" sz="1800" b="0" i="0" u="none" strike="noStrike" kern="1200" cap="none" spc="0" normalizeH="0" baseline="0" noProof="0" dirty="0" smtClean="0">
                <a:ln>
                  <a:noFill/>
                </a:ln>
                <a:solidFill>
                  <a:schemeClr val="tx1"/>
                </a:solidFill>
                <a:effectLst/>
                <a:uLnTx/>
                <a:uFillTx/>
                <a:latin typeface="+mn-lt"/>
                <a:ea typeface="+mn-ea"/>
                <a:cs typeface="+mn-cs"/>
              </a:rPr>
              <a:t>Библиографическое описание рекомендуемой литературы:</a:t>
            </a:r>
          </a:p>
          <a:p>
            <a:pPr marL="342900" lvl="0" indent="-342900" algn="ctr">
              <a:spcBef>
                <a:spcPct val="20000"/>
              </a:spcBef>
              <a:defRPr/>
            </a:pPr>
            <a:r>
              <a:rPr lang="ru-RU" dirty="0" smtClean="0"/>
              <a:t>библиотекарь </a:t>
            </a:r>
            <a:r>
              <a:rPr kumimoji="0" lang="ru-RU" sz="1800" b="0" i="0" u="none" strike="noStrike" kern="1200" cap="none" spc="0" normalizeH="0" baseline="0" noProof="0" dirty="0" err="1" smtClean="0">
                <a:ln>
                  <a:noFill/>
                </a:ln>
                <a:solidFill>
                  <a:schemeClr val="tx1"/>
                </a:solidFill>
                <a:effectLst/>
                <a:uLnTx/>
                <a:uFillTx/>
                <a:latin typeface="+mn-lt"/>
                <a:ea typeface="+mn-ea"/>
                <a:cs typeface="+mn-cs"/>
              </a:rPr>
              <a:t>Интеллект-центра</a:t>
            </a:r>
            <a:r>
              <a:rPr lang="ru-RU" dirty="0" smtClean="0"/>
              <a:t> </a:t>
            </a:r>
          </a:p>
          <a:p>
            <a:pPr marL="342900" lvl="0" indent="-342900" algn="ctr">
              <a:spcBef>
                <a:spcPct val="20000"/>
              </a:spcBef>
              <a:defRPr/>
            </a:pPr>
            <a:r>
              <a:rPr lang="ru-RU" dirty="0" smtClean="0"/>
              <a:t>Центральной городской библиотеки им. Л.Н. Толстого</a:t>
            </a:r>
          </a:p>
          <a:p>
            <a:pPr marL="342900" lvl="0" indent="-342900" algn="ctr">
              <a:spcBef>
                <a:spcPct val="20000"/>
              </a:spcBef>
              <a:defRPr/>
            </a:pPr>
            <a:r>
              <a:rPr lang="ru-RU" dirty="0" smtClean="0"/>
              <a:t>Д.Н. Урюпина;</a:t>
            </a:r>
          </a:p>
          <a:p>
            <a:pPr marL="342900" marR="0" lvl="0" indent="-342900" algn="ctr" defTabSz="914400" rtl="0" eaLnBrk="1" fontAlgn="auto" latinLnBrk="0" hangingPunct="1">
              <a:lnSpc>
                <a:spcPct val="100000"/>
              </a:lnSpc>
              <a:spcBef>
                <a:spcPct val="20000"/>
              </a:spcBef>
              <a:spcAft>
                <a:spcPts val="0"/>
              </a:spcAft>
              <a:buClrTx/>
              <a:buSzTx/>
              <a:tabLst/>
              <a:defRPr/>
            </a:pPr>
            <a:r>
              <a:rPr lang="ru-RU" dirty="0" smtClean="0"/>
              <a:t>библиограф отдела информационных и справочных услуг</a:t>
            </a:r>
          </a:p>
          <a:p>
            <a:pPr marL="342900" lvl="0" indent="-342900" algn="ctr">
              <a:spcBef>
                <a:spcPct val="20000"/>
              </a:spcBef>
              <a:defRPr/>
            </a:pPr>
            <a:r>
              <a:rPr lang="ru-RU" dirty="0" smtClean="0"/>
              <a:t>Центральной городской библиотеки им. Л.Н. Толстого</a:t>
            </a:r>
          </a:p>
          <a:p>
            <a:pPr marL="342900" marR="0" lvl="0" indent="-342900" algn="ctr" defTabSz="914400" rtl="0" eaLnBrk="1" fontAlgn="auto" latinLnBrk="0" hangingPunct="1">
              <a:lnSpc>
                <a:spcPct val="100000"/>
              </a:lnSpc>
              <a:spcBef>
                <a:spcPct val="20000"/>
              </a:spcBef>
              <a:spcAft>
                <a:spcPts val="0"/>
              </a:spcAft>
              <a:buClrTx/>
              <a:buSzTx/>
              <a:tabLst/>
              <a:defRPr/>
            </a:pPr>
            <a:r>
              <a:rPr kumimoji="0" lang="ru-RU" sz="1800" b="0" i="0" u="none" strike="noStrike" kern="1200" cap="none" spc="0" normalizeH="0" baseline="0" noProof="0" dirty="0" smtClean="0">
                <a:ln>
                  <a:noFill/>
                </a:ln>
                <a:solidFill>
                  <a:schemeClr val="tx1"/>
                </a:solidFill>
                <a:effectLst/>
                <a:uLnTx/>
                <a:uFillTx/>
                <a:latin typeface="+mn-lt"/>
                <a:ea typeface="+mn-ea"/>
                <a:cs typeface="+mn-cs"/>
              </a:rPr>
              <a:t>Л.Г. Гурова</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1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2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ppt_x</p:attrName>
                                        </p:attrNameLst>
                                      </p:cBhvr>
                                      <p:tavLst>
                                        <p:tav tm="0">
                                          <p:val>
                                            <p:strVal val="#ppt_x"/>
                                          </p:val>
                                        </p:tav>
                                        <p:tav tm="100000">
                                          <p:val>
                                            <p:strVal val="#ppt_x"/>
                                          </p:val>
                                        </p:tav>
                                      </p:tavLst>
                                    </p:anim>
                                    <p:anim calcmode="lin" valueType="num">
                                      <p:cBhvr>
                                        <p:cTn id="9" dur="1800" decel="100000" fill="hold"/>
                                        <p:tgtEl>
                                          <p:spTgt spid="7"/>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7"/>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2000"/>
                                        <p:tgtEl>
                                          <p:spTgt spid="8"/>
                                        </p:tgtEl>
                                      </p:cBhvr>
                                    </p:animEffect>
                                    <p:anim calcmode="lin" valueType="num">
                                      <p:cBhvr>
                                        <p:cTn id="14" dur="2000" fill="hold"/>
                                        <p:tgtEl>
                                          <p:spTgt spid="8"/>
                                        </p:tgtEl>
                                        <p:attrNameLst>
                                          <p:attrName>ppt_x</p:attrName>
                                        </p:attrNameLst>
                                      </p:cBhvr>
                                      <p:tavLst>
                                        <p:tav tm="0">
                                          <p:val>
                                            <p:strVal val="#ppt_x"/>
                                          </p:val>
                                        </p:tav>
                                        <p:tav tm="100000">
                                          <p:val>
                                            <p:strVal val="#ppt_x"/>
                                          </p:val>
                                        </p:tav>
                                      </p:tavLst>
                                    </p:anim>
                                    <p:anim calcmode="lin" valueType="num">
                                      <p:cBhvr>
                                        <p:cTn id="15" dur="1800" decel="100000" fill="hold"/>
                                        <p:tgtEl>
                                          <p:spTgt spid="8"/>
                                        </p:tgtEl>
                                        <p:attrNameLst>
                                          <p:attrName>ppt_y</p:attrName>
                                        </p:attrNameLst>
                                      </p:cBhvr>
                                      <p:tavLst>
                                        <p:tav tm="0">
                                          <p:val>
                                            <p:strVal val="#ppt_y+1"/>
                                          </p:val>
                                        </p:tav>
                                        <p:tav tm="100000">
                                          <p:val>
                                            <p:strVal val="#ppt_y-.03"/>
                                          </p:val>
                                        </p:tav>
                                      </p:tavLst>
                                    </p:anim>
                                    <p:anim calcmode="lin" valueType="num">
                                      <p:cBhvr>
                                        <p:cTn id="16" dur="200" accel="100000" fill="hold">
                                          <p:stCondLst>
                                            <p:cond delay="18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descr="C:\Documents and Settings\Полонская.TBC\Рабочий стол\0_94459_8c87cc2a_L[1].jpg"/>
          <p:cNvPicPr>
            <a:picLocks noChangeAspect="1" noChangeArrowheads="1"/>
          </p:cNvPicPr>
          <p:nvPr/>
        </p:nvPicPr>
        <p:blipFill>
          <a:blip r:embed="rId2" cstate="print"/>
          <a:srcRect/>
          <a:stretch>
            <a:fillRect/>
          </a:stretch>
        </p:blipFill>
        <p:spPr bwMode="auto">
          <a:xfrm>
            <a:off x="-57693" y="0"/>
            <a:ext cx="9201693" cy="6858000"/>
          </a:xfrm>
          <a:prstGeom prst="rect">
            <a:avLst/>
          </a:prstGeom>
          <a:noFill/>
        </p:spPr>
      </p:pic>
      <p:pic>
        <p:nvPicPr>
          <p:cNvPr id="6" name="Picture 10" descr="Кони А.Ф. (в кресле, подперев голову рукой) | Кони Анатолий Федорович | Русская портретная галерея"/>
          <p:cNvPicPr>
            <a:picLocks noChangeAspect="1" noChangeArrowheads="1"/>
          </p:cNvPicPr>
          <p:nvPr/>
        </p:nvPicPr>
        <p:blipFill>
          <a:blip r:embed="rId3" cstate="email"/>
          <a:srcRect/>
          <a:stretch>
            <a:fillRect/>
          </a:stretch>
        </p:blipFill>
        <p:spPr bwMode="auto">
          <a:xfrm>
            <a:off x="611560" y="548680"/>
            <a:ext cx="3024336" cy="4254181"/>
          </a:xfrm>
          <a:prstGeom prst="roundRect">
            <a:avLst>
              <a:gd name="adj" fmla="val 8684"/>
            </a:avLst>
          </a:prstGeom>
          <a:solidFill>
            <a:srgbClr val="FFFFFF"/>
          </a:solidFill>
          <a:ln w="76200" cap="sq">
            <a:solidFill>
              <a:schemeClr val="bg2">
                <a:lumMod val="50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7" name="Скругленный прямоугольник 6"/>
          <p:cNvSpPr/>
          <p:nvPr/>
        </p:nvSpPr>
        <p:spPr>
          <a:xfrm>
            <a:off x="4572000" y="548680"/>
            <a:ext cx="3995936" cy="4320480"/>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dirty="0" smtClean="0"/>
              <a:t>Сейчас это нелегко представить, но главным для судьи и прокурора Кони была не только (а может быть, и не столько) охрана государственных интересов, но и соблюдение принципа СПРАВЕДЛИВОСТИ судебного разбирательства. Личность подсудимого, его интересы представляли для А.Ф. Кони одними из важнейших составляющих процесса. И дело </a:t>
            </a:r>
          </a:p>
          <a:p>
            <a:r>
              <a:rPr lang="ru-RU" dirty="0" smtClean="0"/>
              <a:t>В. Засулич, на котором Кони председательствовал , яркое тому подтверждение.</a:t>
            </a:r>
          </a:p>
        </p:txBody>
      </p:sp>
      <p:pic>
        <p:nvPicPr>
          <p:cNvPr id="8" name="Picture 2"/>
          <p:cNvPicPr>
            <a:picLocks noChangeAspect="1" noChangeArrowheads="1"/>
          </p:cNvPicPr>
          <p:nvPr/>
        </p:nvPicPr>
        <p:blipFill>
          <a:blip r:embed="rId4" cstate="email"/>
          <a:srcRect/>
          <a:stretch>
            <a:fillRect/>
          </a:stretch>
        </p:blipFill>
        <p:spPr bwMode="auto">
          <a:xfrm>
            <a:off x="539552" y="4581128"/>
            <a:ext cx="1112294" cy="1742594"/>
          </a:xfrm>
          <a:prstGeom prst="rect">
            <a:avLst/>
          </a:prstGeom>
          <a:noFill/>
          <a:ln w="9525">
            <a:noFill/>
            <a:miter lim="800000"/>
            <a:headEnd/>
            <a:tailEnd/>
          </a:ln>
        </p:spPr>
      </p:pic>
      <p:sp>
        <p:nvSpPr>
          <p:cNvPr id="10" name="Прямоугольник 9"/>
          <p:cNvSpPr/>
          <p:nvPr/>
        </p:nvSpPr>
        <p:spPr>
          <a:xfrm>
            <a:off x="1979712" y="5085184"/>
            <a:ext cx="6552728" cy="1224136"/>
          </a:xfrm>
          <a:prstGeom prst="rect">
            <a:avLst/>
          </a:prstGeom>
          <a:solidFill>
            <a:schemeClr val="accent3">
              <a:lumMod val="50000"/>
            </a:schemeClr>
          </a:solidFill>
        </p:spPr>
        <p:style>
          <a:lnRef idx="0">
            <a:schemeClr val="accent3"/>
          </a:lnRef>
          <a:fillRef idx="3">
            <a:schemeClr val="accent3"/>
          </a:fillRef>
          <a:effectRef idx="3">
            <a:schemeClr val="accent3"/>
          </a:effectRef>
          <a:fontRef idx="minor">
            <a:schemeClr val="lt1"/>
          </a:fontRef>
        </p:style>
        <p:txBody>
          <a:bodyPr rtlCol="0" anchor="ctr"/>
          <a:lstStyle/>
          <a:p>
            <a:pPr lvl="0" fontAlgn="base">
              <a:spcBef>
                <a:spcPct val="0"/>
              </a:spcBef>
              <a:spcAft>
                <a:spcPct val="0"/>
              </a:spcAft>
            </a:pPr>
            <a:endParaRPr lang="ru-RU" sz="1600" dirty="0" smtClean="0">
              <a:solidFill>
                <a:schemeClr val="tx1"/>
              </a:solidFill>
              <a:latin typeface="Arial" pitchFamily="34" charset="0"/>
              <a:ea typeface="Times New Roman" pitchFamily="18" charset="0"/>
            </a:endParaRPr>
          </a:p>
          <a:p>
            <a:pPr fontAlgn="base">
              <a:spcBef>
                <a:spcPct val="0"/>
              </a:spcBef>
              <a:spcAft>
                <a:spcPct val="0"/>
              </a:spcAft>
            </a:pPr>
            <a:endParaRPr lang="ru-RU" sz="1400" dirty="0" smtClean="0">
              <a:solidFill>
                <a:schemeClr val="tx1"/>
              </a:solidFill>
              <a:latin typeface="Arial" pitchFamily="34" charset="0"/>
              <a:ea typeface="Times New Roman" pitchFamily="18" charset="0"/>
            </a:endParaRPr>
          </a:p>
          <a:p>
            <a:pPr indent="457200" algn="just" fontAlgn="base">
              <a:spcBef>
                <a:spcPct val="0"/>
              </a:spcBef>
              <a:spcAft>
                <a:spcPct val="0"/>
              </a:spcAft>
            </a:pPr>
            <a:r>
              <a:rPr lang="ru-RU" sz="1400" dirty="0" smtClean="0">
                <a:solidFill>
                  <a:schemeClr val="bg1">
                    <a:lumMod val="95000"/>
                  </a:schemeClr>
                </a:solidFill>
                <a:latin typeface="Arial" pitchFamily="34" charset="0"/>
                <a:ea typeface="Times New Roman" pitchFamily="18" charset="0"/>
              </a:rPr>
              <a:t>Кони, А. Ф. Избранные произведения / Анатолий Кони. – М. : </a:t>
            </a:r>
            <a:r>
              <a:rPr lang="ru-RU" sz="1400" dirty="0" err="1" smtClean="0">
                <a:solidFill>
                  <a:schemeClr val="bg1">
                    <a:lumMod val="95000"/>
                  </a:schemeClr>
                </a:solidFill>
                <a:latin typeface="Arial" pitchFamily="34" charset="0"/>
                <a:ea typeface="Times New Roman" pitchFamily="18" charset="0"/>
              </a:rPr>
              <a:t>Юрид</a:t>
            </a:r>
            <a:r>
              <a:rPr lang="ru-RU" sz="1400" dirty="0" smtClean="0">
                <a:solidFill>
                  <a:schemeClr val="bg1">
                    <a:lumMod val="95000"/>
                  </a:schemeClr>
                </a:solidFill>
                <a:latin typeface="Arial" pitchFamily="34" charset="0"/>
                <a:ea typeface="Times New Roman" pitchFamily="18" charset="0"/>
              </a:rPr>
              <a:t>. лит., 1980. – 495 с. </a:t>
            </a:r>
            <a:endParaRPr lang="ru-RU" sz="1400" dirty="0" smtClean="0">
              <a:solidFill>
                <a:schemeClr val="bg1">
                  <a:lumMod val="95000"/>
                </a:schemeClr>
              </a:solidFill>
              <a:latin typeface="Arial" pitchFamily="34" charset="0"/>
            </a:endParaRPr>
          </a:p>
          <a:p>
            <a:pPr indent="457200" algn="just" fontAlgn="base">
              <a:spcBef>
                <a:spcPct val="0"/>
              </a:spcBef>
              <a:spcAft>
                <a:spcPct val="0"/>
              </a:spcAft>
            </a:pPr>
            <a:r>
              <a:rPr lang="ru-RU" sz="1400" dirty="0" smtClean="0">
                <a:solidFill>
                  <a:schemeClr val="accent3">
                    <a:lumMod val="40000"/>
                    <a:lumOff val="60000"/>
                  </a:schemeClr>
                </a:solidFill>
                <a:latin typeface="Arial" pitchFamily="34" charset="0"/>
                <a:ea typeface="Times New Roman" pitchFamily="18" charset="0"/>
              </a:rPr>
              <a:t>В книгу входят воспоминания о деле Веры Засулич, очерки о делах об игорном доме </a:t>
            </a:r>
            <a:r>
              <a:rPr lang="ru-RU" sz="1400" dirty="0" err="1" smtClean="0">
                <a:solidFill>
                  <a:schemeClr val="accent3">
                    <a:lumMod val="40000"/>
                    <a:lumOff val="60000"/>
                  </a:schemeClr>
                </a:solidFill>
                <a:latin typeface="Arial" pitchFamily="34" charset="0"/>
                <a:ea typeface="Times New Roman" pitchFamily="18" charset="0"/>
              </a:rPr>
              <a:t>Колемина</a:t>
            </a:r>
            <a:r>
              <a:rPr lang="ru-RU" sz="1400" dirty="0" smtClean="0">
                <a:solidFill>
                  <a:schemeClr val="accent3">
                    <a:lumMod val="40000"/>
                    <a:lumOff val="60000"/>
                  </a:schemeClr>
                </a:solidFill>
                <a:latin typeface="Arial" pitchFamily="34" charset="0"/>
                <a:ea typeface="Times New Roman" pitchFamily="18" charset="0"/>
              </a:rPr>
              <a:t>, о расхищении имущества умершего </a:t>
            </a:r>
            <a:r>
              <a:rPr lang="ru-RU" sz="1400" dirty="0" err="1" smtClean="0">
                <a:solidFill>
                  <a:schemeClr val="accent3">
                    <a:lumMod val="40000"/>
                    <a:lumOff val="60000"/>
                  </a:schemeClr>
                </a:solidFill>
                <a:latin typeface="Arial" pitchFamily="34" charset="0"/>
                <a:ea typeface="Times New Roman" pitchFamily="18" charset="0"/>
              </a:rPr>
              <a:t>Солодовникова</a:t>
            </a:r>
            <a:r>
              <a:rPr lang="ru-RU" sz="1400" dirty="0" smtClean="0">
                <a:solidFill>
                  <a:schemeClr val="accent3">
                    <a:lumMod val="40000"/>
                    <a:lumOff val="60000"/>
                  </a:schemeClr>
                </a:solidFill>
                <a:latin typeface="Arial" pitchFamily="34" charset="0"/>
                <a:ea typeface="Times New Roman" pitchFamily="18" charset="0"/>
              </a:rPr>
              <a:t>, об утоплении крестьянки Емельяновой ее мужем и др.</a:t>
            </a:r>
            <a:endParaRPr lang="ru-RU" sz="1400" dirty="0" smtClean="0">
              <a:solidFill>
                <a:schemeClr val="accent3">
                  <a:lumMod val="40000"/>
                  <a:lumOff val="60000"/>
                </a:schemeClr>
              </a:solidFill>
              <a:latin typeface="Arial" pitchFamily="34" charset="0"/>
            </a:endParaRPr>
          </a:p>
          <a:p>
            <a:pPr lvl="0" fontAlgn="base">
              <a:spcBef>
                <a:spcPct val="0"/>
              </a:spcBef>
              <a:spcAft>
                <a:spcPct val="0"/>
              </a:spcAft>
            </a:pPr>
            <a:endParaRPr lang="ru-RU" sz="1400" dirty="0" smtClean="0">
              <a:solidFill>
                <a:schemeClr val="bg1">
                  <a:lumMod val="95000"/>
                </a:schemeClr>
              </a:solidFill>
              <a:latin typeface="Arial" pitchFamily="34" charset="0"/>
            </a:endParaRPr>
          </a:p>
          <a:p>
            <a:pPr lvl="0" eaLnBrk="0" fontAlgn="base" hangingPunct="0">
              <a:spcBef>
                <a:spcPct val="0"/>
              </a:spcBef>
              <a:spcAft>
                <a:spcPct val="0"/>
              </a:spcAft>
            </a:pPr>
            <a:endParaRPr lang="ru-RU" sz="1400" dirty="0" smtClean="0">
              <a:solidFill>
                <a:schemeClr val="tx1"/>
              </a:solidFill>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30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8" dur="30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9" dur="30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10" dur="3000" fill="hold"/>
                                        <p:tgtEl>
                                          <p:spTgt spid="6"/>
                                        </p:tgtEl>
                                        <p:attrNameLst>
                                          <p:attrName>ppt_y</p:attrName>
                                        </p:attrNameLst>
                                      </p:cBhvr>
                                      <p:tavLst>
                                        <p:tav tm="0">
                                          <p:val>
                                            <p:strVal val="#ppt_y"/>
                                          </p:val>
                                        </p:tav>
                                        <p:tav tm="100000">
                                          <p:val>
                                            <p:strVal val="#ppt_y"/>
                                          </p:val>
                                        </p:tav>
                                      </p:tavLst>
                                    </p:anim>
                                  </p:childTnLst>
                                </p:cTn>
                              </p:par>
                              <p:par>
                                <p:cTn id="11" presetID="8" presetClass="entr" presetSubtype="16"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amond(in)">
                                      <p:cBhvr>
                                        <p:cTn id="13" dur="2000"/>
                                        <p:tgtEl>
                                          <p:spTgt spid="7"/>
                                        </p:tgtEl>
                                      </p:cBhvr>
                                    </p:animEffect>
                                  </p:childTnLst>
                                </p:cTn>
                              </p:par>
                            </p:childTnLst>
                          </p:cTn>
                        </p:par>
                        <p:par>
                          <p:cTn id="14" fill="hold">
                            <p:stCondLst>
                              <p:cond delay="3000"/>
                            </p:stCondLst>
                            <p:childTnLst>
                              <p:par>
                                <p:cTn id="15" presetID="39" presetClass="entr" presetSubtype="0" accel="10000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2000" fill="hold"/>
                                        <p:tgtEl>
                                          <p:spTgt spid="8"/>
                                        </p:tgtEl>
                                        <p:attrNameLst>
                                          <p:attrName>ppt_h</p:attrName>
                                        </p:attrNameLst>
                                      </p:cBhvr>
                                      <p:tavLst>
                                        <p:tav tm="0">
                                          <p:val>
                                            <p:strVal val="#ppt_h/20"/>
                                          </p:val>
                                        </p:tav>
                                        <p:tav tm="50000">
                                          <p:val>
                                            <p:strVal val="#ppt_h/20"/>
                                          </p:val>
                                        </p:tav>
                                        <p:tav tm="100000">
                                          <p:val>
                                            <p:strVal val="#ppt_h"/>
                                          </p:val>
                                        </p:tav>
                                      </p:tavLst>
                                    </p:anim>
                                    <p:anim calcmode="lin" valueType="num">
                                      <p:cBhvr>
                                        <p:cTn id="18" dur="2000" fill="hold"/>
                                        <p:tgtEl>
                                          <p:spTgt spid="8"/>
                                        </p:tgtEl>
                                        <p:attrNameLst>
                                          <p:attrName>ppt_w</p:attrName>
                                        </p:attrNameLst>
                                      </p:cBhvr>
                                      <p:tavLst>
                                        <p:tav tm="0">
                                          <p:val>
                                            <p:strVal val="#ppt_w+.3"/>
                                          </p:val>
                                        </p:tav>
                                        <p:tav tm="50000">
                                          <p:val>
                                            <p:strVal val="#ppt_w+.3"/>
                                          </p:val>
                                        </p:tav>
                                        <p:tav tm="100000">
                                          <p:val>
                                            <p:strVal val="#ppt_w"/>
                                          </p:val>
                                        </p:tav>
                                      </p:tavLst>
                                    </p:anim>
                                    <p:anim calcmode="lin" valueType="num">
                                      <p:cBhvr>
                                        <p:cTn id="19" dur="2000" fill="hold"/>
                                        <p:tgtEl>
                                          <p:spTgt spid="8"/>
                                        </p:tgtEl>
                                        <p:attrNameLst>
                                          <p:attrName>ppt_x</p:attrName>
                                        </p:attrNameLst>
                                      </p:cBhvr>
                                      <p:tavLst>
                                        <p:tav tm="0">
                                          <p:val>
                                            <p:strVal val="#ppt_x-.3"/>
                                          </p:val>
                                        </p:tav>
                                        <p:tav tm="50000">
                                          <p:val>
                                            <p:strVal val="#ppt_x"/>
                                          </p:val>
                                        </p:tav>
                                        <p:tav tm="100000">
                                          <p:val>
                                            <p:strVal val="#ppt_x"/>
                                          </p:val>
                                        </p:tav>
                                      </p:tavLst>
                                    </p:anim>
                                    <p:anim calcmode="lin" valueType="num">
                                      <p:cBhvr>
                                        <p:cTn id="20" dur="2000" fill="hold"/>
                                        <p:tgtEl>
                                          <p:spTgt spid="8"/>
                                        </p:tgtEl>
                                        <p:attrNameLst>
                                          <p:attrName>ppt_y</p:attrName>
                                        </p:attrNameLst>
                                      </p:cBhvr>
                                      <p:tavLst>
                                        <p:tav tm="0">
                                          <p:val>
                                            <p:strVal val="#ppt_y"/>
                                          </p:val>
                                        </p:tav>
                                        <p:tav tm="100000">
                                          <p:val>
                                            <p:strVal val="#ppt_y"/>
                                          </p:val>
                                        </p:tav>
                                      </p:tavLst>
                                    </p:anim>
                                  </p:childTnLst>
                                </p:cTn>
                              </p:par>
                              <p:par>
                                <p:cTn id="21" presetID="39" presetClass="entr" presetSubtype="0" accel="10000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2000" fill="hold"/>
                                        <p:tgtEl>
                                          <p:spTgt spid="10"/>
                                        </p:tgtEl>
                                        <p:attrNameLst>
                                          <p:attrName>ppt_h</p:attrName>
                                        </p:attrNameLst>
                                      </p:cBhvr>
                                      <p:tavLst>
                                        <p:tav tm="0">
                                          <p:val>
                                            <p:strVal val="#ppt_h/20"/>
                                          </p:val>
                                        </p:tav>
                                        <p:tav tm="50000">
                                          <p:val>
                                            <p:strVal val="#ppt_h/20"/>
                                          </p:val>
                                        </p:tav>
                                        <p:tav tm="100000">
                                          <p:val>
                                            <p:strVal val="#ppt_h"/>
                                          </p:val>
                                        </p:tav>
                                      </p:tavLst>
                                    </p:anim>
                                    <p:anim calcmode="lin" valueType="num">
                                      <p:cBhvr>
                                        <p:cTn id="24" dur="2000" fill="hold"/>
                                        <p:tgtEl>
                                          <p:spTgt spid="10"/>
                                        </p:tgtEl>
                                        <p:attrNameLst>
                                          <p:attrName>ppt_w</p:attrName>
                                        </p:attrNameLst>
                                      </p:cBhvr>
                                      <p:tavLst>
                                        <p:tav tm="0">
                                          <p:val>
                                            <p:strVal val="#ppt_w+.3"/>
                                          </p:val>
                                        </p:tav>
                                        <p:tav tm="50000">
                                          <p:val>
                                            <p:strVal val="#ppt_w+.3"/>
                                          </p:val>
                                        </p:tav>
                                        <p:tav tm="100000">
                                          <p:val>
                                            <p:strVal val="#ppt_w"/>
                                          </p:val>
                                        </p:tav>
                                      </p:tavLst>
                                    </p:anim>
                                    <p:anim calcmode="lin" valueType="num">
                                      <p:cBhvr>
                                        <p:cTn id="25" dur="2000" fill="hold"/>
                                        <p:tgtEl>
                                          <p:spTgt spid="10"/>
                                        </p:tgtEl>
                                        <p:attrNameLst>
                                          <p:attrName>ppt_x</p:attrName>
                                        </p:attrNameLst>
                                      </p:cBhvr>
                                      <p:tavLst>
                                        <p:tav tm="0">
                                          <p:val>
                                            <p:strVal val="#ppt_x-.3"/>
                                          </p:val>
                                        </p:tav>
                                        <p:tav tm="50000">
                                          <p:val>
                                            <p:strVal val="#ppt_x"/>
                                          </p:val>
                                        </p:tav>
                                        <p:tav tm="100000">
                                          <p:val>
                                            <p:strVal val="#ppt_x"/>
                                          </p:val>
                                        </p:tav>
                                      </p:tavLst>
                                    </p:anim>
                                    <p:anim calcmode="lin" valueType="num">
                                      <p:cBhvr>
                                        <p:cTn id="26" dur="2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descr="C:\Documents and Settings\Полонская.TBC\Рабочий стол\0_94459_8c87cc2a_L[1].jpg"/>
          <p:cNvPicPr>
            <a:picLocks noChangeAspect="1" noChangeArrowheads="1"/>
          </p:cNvPicPr>
          <p:nvPr/>
        </p:nvPicPr>
        <p:blipFill>
          <a:blip r:embed="rId2" cstate="print"/>
          <a:srcRect/>
          <a:stretch>
            <a:fillRect/>
          </a:stretch>
        </p:blipFill>
        <p:spPr bwMode="auto">
          <a:xfrm>
            <a:off x="0" y="0"/>
            <a:ext cx="9201693" cy="6858000"/>
          </a:xfrm>
          <a:prstGeom prst="rect">
            <a:avLst/>
          </a:prstGeom>
          <a:noFill/>
        </p:spPr>
      </p:pic>
      <p:sp>
        <p:nvSpPr>
          <p:cNvPr id="8" name="Скругленный прямоугольник 7"/>
          <p:cNvSpPr/>
          <p:nvPr/>
        </p:nvSpPr>
        <p:spPr>
          <a:xfrm>
            <a:off x="827584" y="332657"/>
            <a:ext cx="7921625" cy="720080"/>
          </a:xfrm>
          <a:prstGeom prst="roundRect">
            <a:avLst/>
          </a:prstGeom>
          <a:solidFill>
            <a:schemeClr val="accent2"/>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2400" dirty="0">
                <a:solidFill>
                  <a:schemeClr val="bg1"/>
                </a:solidFill>
              </a:rPr>
              <a:t>Вера Засулич: как преступница стала живой легендой?</a:t>
            </a:r>
          </a:p>
        </p:txBody>
      </p:sp>
      <p:pic>
        <p:nvPicPr>
          <p:cNvPr id="9" name="Picture 7" descr="70223291_pokushenie_na_Trepova_">
            <a:hlinkClick r:id="rId3"/>
          </p:cNvPr>
          <p:cNvPicPr>
            <a:picLocks noChangeAspect="1" noChangeArrowheads="1"/>
          </p:cNvPicPr>
          <p:nvPr/>
        </p:nvPicPr>
        <p:blipFill>
          <a:blip r:embed="rId4" cstate="email"/>
          <a:srcRect/>
          <a:stretch>
            <a:fillRect/>
          </a:stretch>
        </p:blipFill>
        <p:spPr bwMode="auto">
          <a:xfrm>
            <a:off x="827584" y="908720"/>
            <a:ext cx="2667628" cy="3521621"/>
          </a:xfrm>
          <a:prstGeom prst="ellipse">
            <a:avLst/>
          </a:prstGeom>
          <a:ln w="63500" cap="rnd">
            <a:solidFill>
              <a:schemeClr val="accent2">
                <a:lumMod val="75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Скругленный прямоугольник 9"/>
          <p:cNvSpPr/>
          <p:nvPr/>
        </p:nvSpPr>
        <p:spPr>
          <a:xfrm>
            <a:off x="3563888" y="1124744"/>
            <a:ext cx="5184576" cy="1944216"/>
          </a:xfrm>
          <a:prstGeom prst="roundRect">
            <a:avLst/>
          </a:prstGeom>
          <a:solidFill>
            <a:schemeClr val="accent2"/>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Ярая участница революционных кружков            В. Засулич, тяжело ранив градоначальника </a:t>
            </a:r>
            <a:r>
              <a:rPr lang="ru-RU" dirty="0" err="1" smtClean="0"/>
              <a:t>Трепова</a:t>
            </a:r>
            <a:r>
              <a:rPr lang="ru-RU" dirty="0" smtClean="0"/>
              <a:t>, была немедленно арестована, но на суде снискала симпатии присяжных заседателей, хотя по закону за подобные преступления полагалось от 15 до 20 лет</a:t>
            </a:r>
          </a:p>
          <a:p>
            <a:pPr algn="ctr"/>
            <a:r>
              <a:rPr lang="ru-RU" dirty="0" smtClean="0"/>
              <a:t>          тюремного заключения. </a:t>
            </a:r>
            <a:endParaRPr lang="ru-RU" dirty="0"/>
          </a:p>
        </p:txBody>
      </p:sp>
      <p:pic>
        <p:nvPicPr>
          <p:cNvPr id="11" name="Picture 13" descr="showpic">
            <a:hlinkClick r:id="rId5"/>
          </p:cNvPr>
          <p:cNvPicPr>
            <a:picLocks noChangeAspect="1" noChangeArrowheads="1"/>
          </p:cNvPicPr>
          <p:nvPr/>
        </p:nvPicPr>
        <p:blipFill>
          <a:blip r:embed="rId6" cstate="print"/>
          <a:srcRect/>
          <a:stretch>
            <a:fillRect/>
          </a:stretch>
        </p:blipFill>
        <p:spPr bwMode="auto">
          <a:xfrm>
            <a:off x="3563888" y="2780928"/>
            <a:ext cx="1934036" cy="2733873"/>
          </a:xfrm>
          <a:prstGeom prst="ellipse">
            <a:avLst/>
          </a:prstGeom>
          <a:ln w="63500" cap="rnd">
            <a:solidFill>
              <a:schemeClr val="accent2">
                <a:lumMod val="75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2" name="Скругленный прямоугольник 11"/>
          <p:cNvSpPr/>
          <p:nvPr/>
        </p:nvSpPr>
        <p:spPr>
          <a:xfrm>
            <a:off x="5724128" y="3140968"/>
            <a:ext cx="3059832" cy="3384376"/>
          </a:xfrm>
          <a:prstGeom prst="roundRect">
            <a:avLst/>
          </a:prstGeom>
          <a:solidFill>
            <a:schemeClr val="accent2"/>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1400" dirty="0" smtClean="0"/>
          </a:p>
          <a:p>
            <a:pPr algn="just"/>
            <a:r>
              <a:rPr lang="ru-RU" sz="1400" dirty="0" smtClean="0"/>
              <a:t>Накануне процесса министр  юстиции, генерал-прокурор граф К.И. Пален встретился с Кони и попросил: «Знаете что? Дайте мне кассационный повод на случай оправдания». На такое предложение Кони с присущим  ему достоинством ответил: «Ошибки возможны и, вероятно, будут, но делать их сознательно я не стану, считаю это совершенно не согласным с достоинством судьи». Суд присяжных полностью оправдал Засулич. </a:t>
            </a:r>
          </a:p>
          <a:p>
            <a:endParaRPr lang="ru-RU" sz="1400" dirty="0" smtClean="0"/>
          </a:p>
        </p:txBody>
      </p:sp>
      <p:sp>
        <p:nvSpPr>
          <p:cNvPr id="13" name="Скругленный прямоугольник 12"/>
          <p:cNvSpPr/>
          <p:nvPr/>
        </p:nvSpPr>
        <p:spPr>
          <a:xfrm>
            <a:off x="539552" y="4869160"/>
            <a:ext cx="5112568" cy="1656184"/>
          </a:xfrm>
          <a:prstGeom prst="roundRect">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1200" dirty="0" smtClean="0"/>
          </a:p>
          <a:p>
            <a:pPr indent="457200" algn="just"/>
            <a:r>
              <a:rPr lang="ru-RU" sz="1200" dirty="0" err="1" smtClean="0">
                <a:solidFill>
                  <a:schemeClr val="accent2">
                    <a:lumMod val="75000"/>
                  </a:schemeClr>
                </a:solidFill>
              </a:rPr>
              <a:t>Баландин</a:t>
            </a:r>
            <a:r>
              <a:rPr lang="ru-RU" sz="1200" dirty="0" smtClean="0">
                <a:solidFill>
                  <a:schemeClr val="accent2">
                    <a:lumMod val="75000"/>
                  </a:schemeClr>
                </a:solidFill>
              </a:rPr>
              <a:t>, Р. К. Тайные общества русских революционеров / Рудольф </a:t>
            </a:r>
            <a:r>
              <a:rPr lang="ru-RU" sz="1200" dirty="0" err="1" smtClean="0">
                <a:solidFill>
                  <a:schemeClr val="accent2">
                    <a:lumMod val="75000"/>
                  </a:schemeClr>
                </a:solidFill>
              </a:rPr>
              <a:t>Баландин</a:t>
            </a:r>
            <a:r>
              <a:rPr lang="ru-RU" sz="1200" dirty="0" smtClean="0">
                <a:solidFill>
                  <a:schemeClr val="accent2">
                    <a:lumMod val="75000"/>
                  </a:schemeClr>
                </a:solidFill>
              </a:rPr>
              <a:t>. – М. : Вече, 2007. – 412 с. : ил. – (Тайные общества, ордена и секты) .</a:t>
            </a:r>
          </a:p>
          <a:p>
            <a:pPr indent="457200" algn="just"/>
            <a:r>
              <a:rPr lang="ru-RU" sz="1200" dirty="0" smtClean="0">
                <a:solidFill>
                  <a:schemeClr val="tx1"/>
                </a:solidFill>
              </a:rPr>
              <a:t>Кем были русские революционеры XIX века: искренними борцами за счастье народа или членами тайных обществ? Где грань между классовой борьбой и террористической деятельностью? Автор этой книги дает читателю возможность проследить поистине крутые повороты судеб декабристов и народников, анархистов и социал-демократов.</a:t>
            </a:r>
          </a:p>
          <a:p>
            <a:endParaRPr lang="ru-RU" sz="1200" dirty="0">
              <a:solidFill>
                <a:schemeClr val="tx1"/>
              </a:solidFill>
            </a:endParaRPr>
          </a:p>
        </p:txBody>
      </p:sp>
      <p:pic>
        <p:nvPicPr>
          <p:cNvPr id="6" name="Picture 2" descr="http://www.kmrz.ru/catimg/33/336855.jpg"/>
          <p:cNvPicPr>
            <a:picLocks noChangeAspect="1" noChangeArrowheads="1"/>
          </p:cNvPicPr>
          <p:nvPr/>
        </p:nvPicPr>
        <p:blipFill>
          <a:blip r:embed="rId7" cstate="email"/>
          <a:srcRect/>
          <a:stretch>
            <a:fillRect/>
          </a:stretch>
        </p:blipFill>
        <p:spPr bwMode="auto">
          <a:xfrm>
            <a:off x="539552" y="2852936"/>
            <a:ext cx="1182150" cy="183061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ppt_h</p:attrName>
                                        </p:attrNameLst>
                                      </p:cBhvr>
                                      <p:tavLst>
                                        <p:tav tm="0">
                                          <p:val>
                                            <p:strVal val="#ppt_h/20"/>
                                          </p:val>
                                        </p:tav>
                                        <p:tav tm="50000">
                                          <p:val>
                                            <p:strVal val="#ppt_h/20"/>
                                          </p:val>
                                        </p:tav>
                                        <p:tav tm="100000">
                                          <p:val>
                                            <p:strVal val="#ppt_h"/>
                                          </p:val>
                                        </p:tav>
                                      </p:tavLst>
                                    </p:anim>
                                    <p:anim calcmode="lin" valueType="num">
                                      <p:cBhvr>
                                        <p:cTn id="8" dur="2000" fill="hold"/>
                                        <p:tgtEl>
                                          <p:spTgt spid="8"/>
                                        </p:tgtEl>
                                        <p:attrNameLst>
                                          <p:attrName>ppt_w</p:attrName>
                                        </p:attrNameLst>
                                      </p:cBhvr>
                                      <p:tavLst>
                                        <p:tav tm="0">
                                          <p:val>
                                            <p:strVal val="#ppt_w+.3"/>
                                          </p:val>
                                        </p:tav>
                                        <p:tav tm="50000">
                                          <p:val>
                                            <p:strVal val="#ppt_w+.3"/>
                                          </p:val>
                                        </p:tav>
                                        <p:tav tm="100000">
                                          <p:val>
                                            <p:strVal val="#ppt_w"/>
                                          </p:val>
                                        </p:tav>
                                      </p:tavLst>
                                    </p:anim>
                                    <p:anim calcmode="lin" valueType="num">
                                      <p:cBhvr>
                                        <p:cTn id="9" dur="2000" fill="hold"/>
                                        <p:tgtEl>
                                          <p:spTgt spid="8"/>
                                        </p:tgtEl>
                                        <p:attrNameLst>
                                          <p:attrName>ppt_x</p:attrName>
                                        </p:attrNameLst>
                                      </p:cBhvr>
                                      <p:tavLst>
                                        <p:tav tm="0">
                                          <p:val>
                                            <p:strVal val="#ppt_x-.3"/>
                                          </p:val>
                                        </p:tav>
                                        <p:tav tm="50000">
                                          <p:val>
                                            <p:strVal val="#ppt_x"/>
                                          </p:val>
                                        </p:tav>
                                        <p:tav tm="100000">
                                          <p:val>
                                            <p:strVal val="#ppt_x"/>
                                          </p:val>
                                        </p:tav>
                                      </p:tavLst>
                                    </p:anim>
                                    <p:anim calcmode="lin" valueType="num">
                                      <p:cBhvr>
                                        <p:cTn id="10" dur="2000" fill="hold"/>
                                        <p:tgtEl>
                                          <p:spTgt spid="8"/>
                                        </p:tgtEl>
                                        <p:attrNameLst>
                                          <p:attrName>ppt_y</p:attrName>
                                        </p:attrNameLst>
                                      </p:cBhvr>
                                      <p:tavLst>
                                        <p:tav tm="0">
                                          <p:val>
                                            <p:strVal val="#ppt_y"/>
                                          </p:val>
                                        </p:tav>
                                        <p:tav tm="100000">
                                          <p:val>
                                            <p:strVal val="#ppt_y"/>
                                          </p:val>
                                        </p:tav>
                                      </p:tavLst>
                                    </p:anim>
                                  </p:childTnLst>
                                </p:cTn>
                              </p:par>
                            </p:childTnLst>
                          </p:cTn>
                        </p:par>
                        <p:par>
                          <p:cTn id="11" fill="hold">
                            <p:stCondLst>
                              <p:cond delay="2000"/>
                            </p:stCondLst>
                            <p:childTnLst>
                              <p:par>
                                <p:cTn id="12" presetID="39" presetClass="entr" presetSubtype="0" accel="10000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3000" fill="hold"/>
                                        <p:tgtEl>
                                          <p:spTgt spid="9"/>
                                        </p:tgtEl>
                                        <p:attrNameLst>
                                          <p:attrName>ppt_h</p:attrName>
                                        </p:attrNameLst>
                                      </p:cBhvr>
                                      <p:tavLst>
                                        <p:tav tm="0">
                                          <p:val>
                                            <p:strVal val="#ppt_h/20"/>
                                          </p:val>
                                        </p:tav>
                                        <p:tav tm="50000">
                                          <p:val>
                                            <p:strVal val="#ppt_h/20"/>
                                          </p:val>
                                        </p:tav>
                                        <p:tav tm="100000">
                                          <p:val>
                                            <p:strVal val="#ppt_h"/>
                                          </p:val>
                                        </p:tav>
                                      </p:tavLst>
                                    </p:anim>
                                    <p:anim calcmode="lin" valueType="num">
                                      <p:cBhvr>
                                        <p:cTn id="15" dur="3000" fill="hold"/>
                                        <p:tgtEl>
                                          <p:spTgt spid="9"/>
                                        </p:tgtEl>
                                        <p:attrNameLst>
                                          <p:attrName>ppt_w</p:attrName>
                                        </p:attrNameLst>
                                      </p:cBhvr>
                                      <p:tavLst>
                                        <p:tav tm="0">
                                          <p:val>
                                            <p:strVal val="#ppt_w+.3"/>
                                          </p:val>
                                        </p:tav>
                                        <p:tav tm="50000">
                                          <p:val>
                                            <p:strVal val="#ppt_w+.3"/>
                                          </p:val>
                                        </p:tav>
                                        <p:tav tm="100000">
                                          <p:val>
                                            <p:strVal val="#ppt_w"/>
                                          </p:val>
                                        </p:tav>
                                      </p:tavLst>
                                    </p:anim>
                                    <p:anim calcmode="lin" valueType="num">
                                      <p:cBhvr>
                                        <p:cTn id="16" dur="3000" fill="hold"/>
                                        <p:tgtEl>
                                          <p:spTgt spid="9"/>
                                        </p:tgtEl>
                                        <p:attrNameLst>
                                          <p:attrName>ppt_x</p:attrName>
                                        </p:attrNameLst>
                                      </p:cBhvr>
                                      <p:tavLst>
                                        <p:tav tm="0">
                                          <p:val>
                                            <p:strVal val="#ppt_x-.3"/>
                                          </p:val>
                                        </p:tav>
                                        <p:tav tm="50000">
                                          <p:val>
                                            <p:strVal val="#ppt_x"/>
                                          </p:val>
                                        </p:tav>
                                        <p:tav tm="100000">
                                          <p:val>
                                            <p:strVal val="#ppt_x"/>
                                          </p:val>
                                        </p:tav>
                                      </p:tavLst>
                                    </p:anim>
                                    <p:anim calcmode="lin" valueType="num">
                                      <p:cBhvr>
                                        <p:cTn id="17" dur="30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5000"/>
                            </p:stCondLst>
                            <p:childTnLst>
                              <p:par>
                                <p:cTn id="19" presetID="29" presetClass="entr" presetSubtype="0"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2000" fill="hold"/>
                                        <p:tgtEl>
                                          <p:spTgt spid="11"/>
                                        </p:tgtEl>
                                        <p:attrNameLst>
                                          <p:attrName>ppt_x</p:attrName>
                                        </p:attrNameLst>
                                      </p:cBhvr>
                                      <p:tavLst>
                                        <p:tav tm="0">
                                          <p:val>
                                            <p:strVal val="#ppt_x-.2"/>
                                          </p:val>
                                        </p:tav>
                                        <p:tav tm="100000">
                                          <p:val>
                                            <p:strVal val="#ppt_x"/>
                                          </p:val>
                                        </p:tav>
                                      </p:tavLst>
                                    </p:anim>
                                    <p:anim calcmode="lin" valueType="num">
                                      <p:cBhvr>
                                        <p:cTn id="22" dur="2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23" dur="2000"/>
                                        <p:tgtEl>
                                          <p:spTgt spid="11"/>
                                        </p:tgtEl>
                                      </p:cBhvr>
                                    </p:animEffect>
                                  </p:childTnLst>
                                </p:cTn>
                              </p:par>
                            </p:childTnLst>
                          </p:cTn>
                        </p:par>
                        <p:par>
                          <p:cTn id="24" fill="hold">
                            <p:stCondLst>
                              <p:cond delay="7000"/>
                            </p:stCondLst>
                            <p:childTnLst>
                              <p:par>
                                <p:cTn id="25" presetID="3" presetClass="entr" presetSubtype="1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2000"/>
                                        <p:tgtEl>
                                          <p:spTgt spid="10"/>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linds(horizontal)">
                                      <p:cBhvr>
                                        <p:cTn id="30" dur="2000"/>
                                        <p:tgtEl>
                                          <p:spTgt spid="12"/>
                                        </p:tgtEl>
                                      </p:cBhvr>
                                    </p:animEffect>
                                  </p:childTnLst>
                                </p:cTn>
                              </p:par>
                            </p:childTnLst>
                          </p:cTn>
                        </p:par>
                        <p:par>
                          <p:cTn id="31" fill="hold">
                            <p:stCondLst>
                              <p:cond delay="9000"/>
                            </p:stCondLst>
                            <p:childTnLst>
                              <p:par>
                                <p:cTn id="32" presetID="17" presetClass="entr" presetSubtype="10" fill="hold" nodeType="after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p:cTn id="34" dur="2000" fill="hold"/>
                                        <p:tgtEl>
                                          <p:spTgt spid="6"/>
                                        </p:tgtEl>
                                        <p:attrNameLst>
                                          <p:attrName>ppt_w</p:attrName>
                                        </p:attrNameLst>
                                      </p:cBhvr>
                                      <p:tavLst>
                                        <p:tav tm="0">
                                          <p:val>
                                            <p:fltVal val="0"/>
                                          </p:val>
                                        </p:tav>
                                        <p:tav tm="100000">
                                          <p:val>
                                            <p:strVal val="#ppt_w"/>
                                          </p:val>
                                        </p:tav>
                                      </p:tavLst>
                                    </p:anim>
                                    <p:anim calcmode="lin" valueType="num">
                                      <p:cBhvr>
                                        <p:cTn id="35" dur="2000" fill="hold"/>
                                        <p:tgtEl>
                                          <p:spTgt spid="6"/>
                                        </p:tgtEl>
                                        <p:attrNameLst>
                                          <p:attrName>ppt_h</p:attrName>
                                        </p:attrNameLst>
                                      </p:cBhvr>
                                      <p:tavLst>
                                        <p:tav tm="0">
                                          <p:val>
                                            <p:strVal val="#ppt_h"/>
                                          </p:val>
                                        </p:tav>
                                        <p:tav tm="100000">
                                          <p:val>
                                            <p:strVal val="#ppt_h"/>
                                          </p:val>
                                        </p:tav>
                                      </p:tavLst>
                                    </p:anim>
                                  </p:childTnLst>
                                </p:cTn>
                              </p:par>
                              <p:par>
                                <p:cTn id="36" presetID="17" presetClass="entr" presetSubtype="10"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p:cTn id="38" dur="2000" fill="hold"/>
                                        <p:tgtEl>
                                          <p:spTgt spid="13"/>
                                        </p:tgtEl>
                                        <p:attrNameLst>
                                          <p:attrName>ppt_w</p:attrName>
                                        </p:attrNameLst>
                                      </p:cBhvr>
                                      <p:tavLst>
                                        <p:tav tm="0">
                                          <p:val>
                                            <p:fltVal val="0"/>
                                          </p:val>
                                        </p:tav>
                                        <p:tav tm="100000">
                                          <p:val>
                                            <p:strVal val="#ppt_w"/>
                                          </p:val>
                                        </p:tav>
                                      </p:tavLst>
                                    </p:anim>
                                    <p:anim calcmode="lin" valueType="num">
                                      <p:cBhvr>
                                        <p:cTn id="39" dur="20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descr="C:\Documents and Settings\Полонская.TBC\Рабочий стол\0_94459_8c87cc2a_L[1].jpg"/>
          <p:cNvPicPr>
            <a:picLocks noChangeAspect="1" noChangeArrowheads="1"/>
          </p:cNvPicPr>
          <p:nvPr/>
        </p:nvPicPr>
        <p:blipFill>
          <a:blip r:embed="rId2" cstate="print"/>
          <a:srcRect/>
          <a:stretch>
            <a:fillRect/>
          </a:stretch>
        </p:blipFill>
        <p:spPr bwMode="auto">
          <a:xfrm>
            <a:off x="-57693" y="0"/>
            <a:ext cx="9201693" cy="6858000"/>
          </a:xfrm>
          <a:prstGeom prst="rect">
            <a:avLst/>
          </a:prstGeom>
          <a:noFill/>
        </p:spPr>
      </p:pic>
      <p:pic>
        <p:nvPicPr>
          <p:cNvPr id="6" name="Picture 20" descr="http://upload.wikimedia.org/wikipedia/commons/8/8c/%D0%9A%D0%BE%D0%BD%D0%B8_%D0%90.%D0%A4._%D0%B2_%D0%BC%D0%BE%D0%BB%D0%BE%D0%B4%D1%8B%D0%B5_%D0%B3%D0%BE%D0%B4%D1%8B.JPG">
            <a:hlinkClick r:id="rId3"/>
          </p:cNvPr>
          <p:cNvPicPr>
            <a:picLocks noChangeAspect="1" noChangeArrowheads="1"/>
          </p:cNvPicPr>
          <p:nvPr/>
        </p:nvPicPr>
        <p:blipFill>
          <a:blip r:embed="rId4" cstate="print"/>
          <a:srcRect/>
          <a:stretch>
            <a:fillRect/>
          </a:stretch>
        </p:blipFill>
        <p:spPr>
          <a:xfrm>
            <a:off x="467544" y="836712"/>
            <a:ext cx="2058921" cy="2927376"/>
          </a:xfrm>
          <a:prstGeom prst="rect">
            <a:avLst/>
          </a:prstGeom>
          <a:solidFill>
            <a:srgbClr val="FFFFFF">
              <a:shade val="85000"/>
            </a:srgbClr>
          </a:solidFill>
          <a:ln w="190500" cap="sq">
            <a:solidFill>
              <a:schemeClr val="bg2">
                <a:lumMod val="50000"/>
              </a:schemeClr>
            </a:solidFill>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Скругленный прямоугольник 6"/>
          <p:cNvSpPr/>
          <p:nvPr/>
        </p:nvSpPr>
        <p:spPr>
          <a:xfrm>
            <a:off x="3419872" y="980728"/>
            <a:ext cx="5040560" cy="1584176"/>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600" dirty="0" smtClean="0">
                <a:solidFill>
                  <a:schemeClr val="tx1"/>
                </a:solidFill>
              </a:rPr>
              <a:t>Попал он в юриспруденцию, как сам вспоминал, -  неожиданно, ведь поначалу он был студентом математического факультета Санкт-Петербургского университета и подавал большие надежды на этом поприще. Выбор нового для себя направления сам Анатолий Фёдорович вспоминал впоследствии так: </a:t>
            </a:r>
            <a:endParaRPr lang="ru-RU" sz="1600" dirty="0">
              <a:solidFill>
                <a:schemeClr val="tx1"/>
              </a:solidFill>
            </a:endParaRPr>
          </a:p>
        </p:txBody>
      </p:sp>
      <p:pic>
        <p:nvPicPr>
          <p:cNvPr id="8" name="Picture 14" descr="http://s48.radikal.ru/i120/0906/b1/bb18405b888b.jpg">
            <a:hlinkClick r:id="rId5"/>
          </p:cNvPr>
          <p:cNvPicPr>
            <a:picLocks noChangeAspect="1" noChangeArrowheads="1"/>
          </p:cNvPicPr>
          <p:nvPr/>
        </p:nvPicPr>
        <p:blipFill>
          <a:blip r:embed="rId6" cstate="print">
            <a:clrChange>
              <a:clrFrom>
                <a:srgbClr val="FDFEF8"/>
              </a:clrFrom>
              <a:clrTo>
                <a:srgbClr val="FDFEF8">
                  <a:alpha val="0"/>
                </a:srgbClr>
              </a:clrTo>
            </a:clrChange>
          </a:blip>
          <a:srcRect/>
          <a:stretch>
            <a:fillRect/>
          </a:stretch>
        </p:blipFill>
        <p:spPr bwMode="auto">
          <a:xfrm>
            <a:off x="5580112" y="2996952"/>
            <a:ext cx="2880320" cy="3634861"/>
          </a:xfrm>
          <a:prstGeom prst="rect">
            <a:avLst/>
          </a:prstGeom>
          <a:noFill/>
          <a:ln w="9525">
            <a:noFill/>
            <a:miter lim="800000"/>
            <a:headEnd/>
            <a:tailEnd/>
          </a:ln>
        </p:spPr>
      </p:pic>
      <p:sp>
        <p:nvSpPr>
          <p:cNvPr id="9" name="Прямоугольник 8"/>
          <p:cNvSpPr/>
          <p:nvPr/>
        </p:nvSpPr>
        <p:spPr>
          <a:xfrm>
            <a:off x="5796136" y="2708920"/>
            <a:ext cx="2448272" cy="3754874"/>
          </a:xfrm>
          <a:prstGeom prst="rect">
            <a:avLst/>
          </a:prstGeom>
        </p:spPr>
        <p:txBody>
          <a:bodyPr wrap="square">
            <a:spAutoFit/>
          </a:bodyPr>
          <a:lstStyle/>
          <a:p>
            <a:endParaRPr lang="ru-RU" sz="1400" b="1" dirty="0" smtClean="0">
              <a:latin typeface="Times New Roman" pitchFamily="18" charset="0"/>
              <a:cs typeface="Times New Roman" pitchFamily="18" charset="0"/>
            </a:endParaRPr>
          </a:p>
          <a:p>
            <a:endParaRPr lang="ru-RU" sz="1400" b="1" dirty="0" smtClean="0">
              <a:solidFill>
                <a:schemeClr val="bg1"/>
              </a:solidFill>
              <a:latin typeface="Times New Roman" pitchFamily="18" charset="0"/>
              <a:cs typeface="Times New Roman" pitchFamily="18" charset="0"/>
            </a:endParaRPr>
          </a:p>
          <a:p>
            <a:r>
              <a:rPr lang="ru-RU" sz="1400" b="1" dirty="0" smtClean="0">
                <a:solidFill>
                  <a:schemeClr val="bg1"/>
                </a:solidFill>
                <a:latin typeface="Times New Roman" pitchFamily="18" charset="0"/>
                <a:cs typeface="Times New Roman" pitchFamily="18" charset="0"/>
              </a:rPr>
              <a:t>«Случайная встреча решила мою судьбу. В одном знакомом семействе я провел вечер с двумя образованными юристами.  На мой пренебрежительный отзыв о судебной деятельности,  высказанной с юношеской самоуверенностью, они оба стали доказывать мне, что я понятия не имею о юриспруденции и ее житейском применении…»</a:t>
            </a:r>
          </a:p>
          <a:p>
            <a:endParaRPr lang="ru-RU" sz="1400" b="1" dirty="0">
              <a:solidFill>
                <a:schemeClr val="bg1"/>
              </a:solidFill>
              <a:latin typeface="Times New Roman" pitchFamily="18" charset="0"/>
              <a:cs typeface="Times New Roman" pitchFamily="18" charset="0"/>
            </a:endParaRPr>
          </a:p>
        </p:txBody>
      </p:sp>
      <p:pic>
        <p:nvPicPr>
          <p:cNvPr id="10" name="Picture 8" descr="Кони">
            <a:hlinkClick r:id="rId7"/>
          </p:cNvPr>
          <p:cNvPicPr>
            <a:picLocks noChangeAspect="1" noChangeArrowheads="1"/>
          </p:cNvPicPr>
          <p:nvPr/>
        </p:nvPicPr>
        <p:blipFill>
          <a:blip r:embed="rId8" cstate="email"/>
          <a:srcRect/>
          <a:stretch>
            <a:fillRect/>
          </a:stretch>
        </p:blipFill>
        <p:spPr bwMode="auto">
          <a:xfrm>
            <a:off x="539552" y="2780928"/>
            <a:ext cx="998396" cy="1628800"/>
          </a:xfrm>
          <a:prstGeom prst="rect">
            <a:avLst/>
          </a:prstGeom>
          <a:noFill/>
        </p:spPr>
      </p:pic>
      <p:sp>
        <p:nvSpPr>
          <p:cNvPr id="11" name="Скругленный прямоугольник 10"/>
          <p:cNvSpPr/>
          <p:nvPr/>
        </p:nvSpPr>
        <p:spPr>
          <a:xfrm>
            <a:off x="1907704" y="2852936"/>
            <a:ext cx="3600400" cy="1656184"/>
          </a:xfrm>
          <a:prstGeom prst="roundRect">
            <a:avLst/>
          </a:prstGeom>
          <a:gradFill flip="none" rotWithShape="1">
            <a:gsLst>
              <a:gs pos="0">
                <a:srgbClr val="FFCC66">
                  <a:tint val="66000"/>
                  <a:satMod val="160000"/>
                </a:srgbClr>
              </a:gs>
              <a:gs pos="50000">
                <a:srgbClr val="FFCC66">
                  <a:tint val="44500"/>
                  <a:satMod val="160000"/>
                </a:srgbClr>
              </a:gs>
              <a:gs pos="100000">
                <a:srgbClr val="FFCC66">
                  <a:tint val="23500"/>
                  <a:satMod val="160000"/>
                </a:srgbClr>
              </a:gs>
            </a:gsLst>
            <a:lin ang="10800000" scaled="1"/>
            <a:tileRect/>
          </a:gradFill>
        </p:spPr>
        <p:style>
          <a:lnRef idx="1">
            <a:schemeClr val="accent6"/>
          </a:lnRef>
          <a:fillRef idx="2">
            <a:schemeClr val="accent6"/>
          </a:fillRef>
          <a:effectRef idx="1">
            <a:schemeClr val="accent6"/>
          </a:effectRef>
          <a:fontRef idx="minor">
            <a:schemeClr val="dk1"/>
          </a:fontRef>
        </p:style>
        <p:txBody>
          <a:bodyPr rtlCol="0" anchor="ctr"/>
          <a:lstStyle/>
          <a:p>
            <a:pPr indent="457200" algn="just"/>
            <a:r>
              <a:rPr lang="ru-RU" sz="1400" dirty="0" smtClean="0"/>
              <a:t> Высоцкий, С. А. Кони / Сергей Высоцкий. – М. : Мол. гвардия, 1988. – 429 с. : ил., фото : - (Жизнь замечательных людей : ЖЗЛ : сер. </a:t>
            </a:r>
            <a:r>
              <a:rPr lang="ru-RU" sz="1400" dirty="0" err="1" smtClean="0"/>
              <a:t>биогр</a:t>
            </a:r>
            <a:r>
              <a:rPr lang="ru-RU" sz="1400" dirty="0" smtClean="0"/>
              <a:t>.)    </a:t>
            </a:r>
          </a:p>
          <a:p>
            <a:pPr indent="457200" algn="just"/>
            <a:r>
              <a:rPr lang="ru-RU" sz="1400" dirty="0" smtClean="0">
                <a:solidFill>
                  <a:schemeClr val="accent2">
                    <a:lumMod val="75000"/>
                  </a:schemeClr>
                </a:solidFill>
              </a:rPr>
              <a:t>В книге из серии «Жизнь замечательных людей» широко использованы архивные материалы.</a:t>
            </a:r>
            <a:endParaRPr lang="ru-RU" sz="1400" dirty="0">
              <a:solidFill>
                <a:schemeClr val="accent2">
                  <a:lumMod val="75000"/>
                </a:schemeClr>
              </a:solidFill>
            </a:endParaRPr>
          </a:p>
        </p:txBody>
      </p:sp>
      <p:sp>
        <p:nvSpPr>
          <p:cNvPr id="13" name="Прямоугольник 12"/>
          <p:cNvSpPr/>
          <p:nvPr/>
        </p:nvSpPr>
        <p:spPr>
          <a:xfrm>
            <a:off x="179512" y="4581128"/>
            <a:ext cx="5544616" cy="201622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450850" algn="just" fontAlgn="base">
              <a:spcBef>
                <a:spcPct val="0"/>
              </a:spcBef>
              <a:spcAft>
                <a:spcPct val="0"/>
              </a:spcAft>
            </a:pPr>
            <a:r>
              <a:rPr lang="ru-RU" sz="1400" dirty="0" smtClean="0">
                <a:solidFill>
                  <a:schemeClr val="tx1"/>
                </a:solidFill>
                <a:latin typeface="Times New Roman" pitchFamily="18" charset="0"/>
                <a:ea typeface="Times New Roman" pitchFamily="18" charset="0"/>
                <a:cs typeface="Times New Roman" pitchFamily="18" charset="0"/>
              </a:rPr>
              <a:t>Став начинающим прокурором, он целые дни проводил за работой, изучая уголовные дела, руководя следствием, участвуя в раскрытии преступлений, наставляя и инструктируя судебных следователей, направляя работу присяжных заседателей. Уже в то время он старался опираться на научные изыскания ученых, судебных медиков. Кони требовал от всех неукоснительного соблюдения закона  и сам всегда бережно относился к нему. Часто выступал в судебных заседаниях в качестве обвинителя, получив прозвище «свирепый прокурор». </a:t>
            </a:r>
            <a:endParaRPr lang="ru-RU" sz="1400" dirty="0" smtClean="0">
              <a:solidFill>
                <a:schemeClr val="tx1"/>
              </a:solidFill>
              <a:latin typeface="Arial" pitchFamily="34" charset="0"/>
            </a:endParaRPr>
          </a:p>
        </p:txBody>
      </p:sp>
      <p:sp>
        <p:nvSpPr>
          <p:cNvPr id="14" name="Скругленный прямоугольник 13"/>
          <p:cNvSpPr/>
          <p:nvPr/>
        </p:nvSpPr>
        <p:spPr>
          <a:xfrm>
            <a:off x="2339752" y="260648"/>
            <a:ext cx="4248472" cy="57606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chemeClr val="bg2">
                    <a:lumMod val="25000"/>
                  </a:schemeClr>
                </a:solidFill>
              </a:rPr>
              <a:t>А.Ф. Кони - студент</a:t>
            </a:r>
            <a:endParaRPr lang="ru-RU"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2000" fill="hold"/>
                                        <p:tgtEl>
                                          <p:spTgt spid="14"/>
                                        </p:tgtEl>
                                        <p:attrNameLst>
                                          <p:attrName>ppt_x</p:attrName>
                                        </p:attrNameLst>
                                      </p:cBhvr>
                                      <p:tavLst>
                                        <p:tav tm="0">
                                          <p:val>
                                            <p:strVal val="#ppt_x-.2"/>
                                          </p:val>
                                        </p:tav>
                                        <p:tav tm="100000">
                                          <p:val>
                                            <p:strVal val="#ppt_x"/>
                                          </p:val>
                                        </p:tav>
                                      </p:tavLst>
                                    </p:anim>
                                    <p:anim calcmode="lin" valueType="num">
                                      <p:cBhvr>
                                        <p:cTn id="8" dur="2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9" dur="2000"/>
                                        <p:tgtEl>
                                          <p:spTgt spid="14"/>
                                        </p:tgtEl>
                                      </p:cBhvr>
                                    </p:animEffect>
                                  </p:childTnLst>
                                </p:cTn>
                              </p:par>
                              <p:par>
                                <p:cTn id="10" presetID="29"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2000" fill="hold"/>
                                        <p:tgtEl>
                                          <p:spTgt spid="6"/>
                                        </p:tgtEl>
                                        <p:attrNameLst>
                                          <p:attrName>ppt_x</p:attrName>
                                        </p:attrNameLst>
                                      </p:cBhvr>
                                      <p:tavLst>
                                        <p:tav tm="0">
                                          <p:val>
                                            <p:strVal val="#ppt_x-.2"/>
                                          </p:val>
                                        </p:tav>
                                        <p:tav tm="100000">
                                          <p:val>
                                            <p:strVal val="#ppt_x"/>
                                          </p:val>
                                        </p:tav>
                                      </p:tavLst>
                                    </p:anim>
                                    <p:anim calcmode="lin" valueType="num">
                                      <p:cBhvr>
                                        <p:cTn id="13" dur="2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4" dur="2000"/>
                                        <p:tgtEl>
                                          <p:spTgt spid="6"/>
                                        </p:tgtEl>
                                      </p:cBhvr>
                                    </p:animEffect>
                                  </p:childTnLst>
                                </p:cTn>
                              </p:par>
                              <p:par>
                                <p:cTn id="15" presetID="47"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anim calcmode="lin" valueType="num">
                                      <p:cBhvr>
                                        <p:cTn id="18" dur="2000" fill="hold"/>
                                        <p:tgtEl>
                                          <p:spTgt spid="7"/>
                                        </p:tgtEl>
                                        <p:attrNameLst>
                                          <p:attrName>ppt_x</p:attrName>
                                        </p:attrNameLst>
                                      </p:cBhvr>
                                      <p:tavLst>
                                        <p:tav tm="0">
                                          <p:val>
                                            <p:strVal val="#ppt_x"/>
                                          </p:val>
                                        </p:tav>
                                        <p:tav tm="100000">
                                          <p:val>
                                            <p:strVal val="#ppt_x"/>
                                          </p:val>
                                        </p:tav>
                                      </p:tavLst>
                                    </p:anim>
                                    <p:anim calcmode="lin" valueType="num">
                                      <p:cBhvr>
                                        <p:cTn id="19" dur="2000" fill="hold"/>
                                        <p:tgtEl>
                                          <p:spTgt spid="7"/>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37"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2000"/>
                                        <p:tgtEl>
                                          <p:spTgt spid="8"/>
                                        </p:tgtEl>
                                      </p:cBhvr>
                                    </p:animEffect>
                                    <p:anim calcmode="lin" valueType="num">
                                      <p:cBhvr>
                                        <p:cTn id="24" dur="2000" fill="hold"/>
                                        <p:tgtEl>
                                          <p:spTgt spid="8"/>
                                        </p:tgtEl>
                                        <p:attrNameLst>
                                          <p:attrName>ppt_x</p:attrName>
                                        </p:attrNameLst>
                                      </p:cBhvr>
                                      <p:tavLst>
                                        <p:tav tm="0">
                                          <p:val>
                                            <p:strVal val="#ppt_x"/>
                                          </p:val>
                                        </p:tav>
                                        <p:tav tm="100000">
                                          <p:val>
                                            <p:strVal val="#ppt_x"/>
                                          </p:val>
                                        </p:tav>
                                      </p:tavLst>
                                    </p:anim>
                                    <p:anim calcmode="lin" valueType="num">
                                      <p:cBhvr>
                                        <p:cTn id="25" dur="1800" decel="100000" fill="hold"/>
                                        <p:tgtEl>
                                          <p:spTgt spid="8"/>
                                        </p:tgtEl>
                                        <p:attrNameLst>
                                          <p:attrName>ppt_y</p:attrName>
                                        </p:attrNameLst>
                                      </p:cBhvr>
                                      <p:tavLst>
                                        <p:tav tm="0">
                                          <p:val>
                                            <p:strVal val="#ppt_y+1"/>
                                          </p:val>
                                        </p:tav>
                                        <p:tav tm="100000">
                                          <p:val>
                                            <p:strVal val="#ppt_y-.03"/>
                                          </p:val>
                                        </p:tav>
                                      </p:tavLst>
                                    </p:anim>
                                    <p:anim calcmode="lin" valueType="num">
                                      <p:cBhvr>
                                        <p:cTn id="26" dur="200" accel="100000" fill="hold">
                                          <p:stCondLst>
                                            <p:cond delay="1800"/>
                                          </p:stCondLst>
                                        </p:cTn>
                                        <p:tgtEl>
                                          <p:spTgt spid="8"/>
                                        </p:tgtEl>
                                        <p:attrNameLst>
                                          <p:attrName>ppt_y</p:attrName>
                                        </p:attrNameLst>
                                      </p:cBhvr>
                                      <p:tavLst>
                                        <p:tav tm="0">
                                          <p:val>
                                            <p:strVal val="#ppt_y-.03"/>
                                          </p:val>
                                        </p:tav>
                                        <p:tav tm="100000">
                                          <p:val>
                                            <p:strVal val="#ppt_y"/>
                                          </p:val>
                                        </p:tav>
                                      </p:tavLst>
                                    </p:anim>
                                  </p:childTnLst>
                                </p:cTn>
                              </p:par>
                              <p:par>
                                <p:cTn id="27" presetID="4" presetClass="entr" presetSubtype="16"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ox(in)">
                                      <p:cBhvr>
                                        <p:cTn id="29" dur="2000"/>
                                        <p:tgtEl>
                                          <p:spTgt spid="9"/>
                                        </p:tgtEl>
                                      </p:cBhvr>
                                    </p:animEffect>
                                  </p:childTnLst>
                                </p:cTn>
                              </p:par>
                            </p:childTnLst>
                          </p:cTn>
                        </p:par>
                        <p:par>
                          <p:cTn id="30" fill="hold">
                            <p:stCondLst>
                              <p:cond delay="4000"/>
                            </p:stCondLst>
                            <p:childTnLst>
                              <p:par>
                                <p:cTn id="31" presetID="4"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ox(in)">
                                      <p:cBhvr>
                                        <p:cTn id="33" dur="2000"/>
                                        <p:tgtEl>
                                          <p:spTgt spid="13"/>
                                        </p:tgtEl>
                                      </p:cBhvr>
                                    </p:animEffect>
                                  </p:childTnLst>
                                </p:cTn>
                              </p:par>
                            </p:childTnLst>
                          </p:cTn>
                        </p:par>
                        <p:par>
                          <p:cTn id="34" fill="hold">
                            <p:stCondLst>
                              <p:cond delay="6000"/>
                            </p:stCondLst>
                            <p:childTnLst>
                              <p:par>
                                <p:cTn id="35" presetID="29" presetClass="entr" presetSubtype="0" fill="hold"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2000" fill="hold"/>
                                        <p:tgtEl>
                                          <p:spTgt spid="10"/>
                                        </p:tgtEl>
                                        <p:attrNameLst>
                                          <p:attrName>ppt_x</p:attrName>
                                        </p:attrNameLst>
                                      </p:cBhvr>
                                      <p:tavLst>
                                        <p:tav tm="0">
                                          <p:val>
                                            <p:strVal val="#ppt_x-.2"/>
                                          </p:val>
                                        </p:tav>
                                        <p:tav tm="100000">
                                          <p:val>
                                            <p:strVal val="#ppt_x"/>
                                          </p:val>
                                        </p:tav>
                                      </p:tavLst>
                                    </p:anim>
                                    <p:anim calcmode="lin" valueType="num">
                                      <p:cBhvr>
                                        <p:cTn id="38" dur="2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39" dur="2000"/>
                                        <p:tgtEl>
                                          <p:spTgt spid="10"/>
                                        </p:tgtEl>
                                      </p:cBhvr>
                                    </p:animEffect>
                                  </p:childTnLst>
                                </p:cTn>
                              </p:par>
                              <p:par>
                                <p:cTn id="40" presetID="29" presetClass="entr" presetSubtype="0"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2000" fill="hold"/>
                                        <p:tgtEl>
                                          <p:spTgt spid="11"/>
                                        </p:tgtEl>
                                        <p:attrNameLst>
                                          <p:attrName>ppt_x</p:attrName>
                                        </p:attrNameLst>
                                      </p:cBhvr>
                                      <p:tavLst>
                                        <p:tav tm="0">
                                          <p:val>
                                            <p:strVal val="#ppt_x-.2"/>
                                          </p:val>
                                        </p:tav>
                                        <p:tav tm="100000">
                                          <p:val>
                                            <p:strVal val="#ppt_x"/>
                                          </p:val>
                                        </p:tav>
                                      </p:tavLst>
                                    </p:anim>
                                    <p:anim calcmode="lin" valueType="num">
                                      <p:cBhvr>
                                        <p:cTn id="43" dur="2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44"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11"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descr="C:\Documents and Settings\Полонская.TBC\Рабочий стол\0_94459_8c87cc2a_L[1].jpg"/>
          <p:cNvPicPr>
            <a:picLocks noChangeAspect="1" noChangeArrowheads="1"/>
          </p:cNvPicPr>
          <p:nvPr/>
        </p:nvPicPr>
        <p:blipFill>
          <a:blip r:embed="rId2" cstate="print"/>
          <a:srcRect/>
          <a:stretch>
            <a:fillRect/>
          </a:stretch>
        </p:blipFill>
        <p:spPr bwMode="auto">
          <a:xfrm>
            <a:off x="-57693" y="0"/>
            <a:ext cx="9201693" cy="6858000"/>
          </a:xfrm>
          <a:prstGeom prst="rect">
            <a:avLst/>
          </a:prstGeom>
          <a:noFill/>
        </p:spPr>
      </p:pic>
      <p:pic>
        <p:nvPicPr>
          <p:cNvPr id="6" name="Picture 6" descr="http://pictures.bookshop.ua/TitleBooks/bs0000178807.jpg"/>
          <p:cNvPicPr>
            <a:picLocks noChangeAspect="1" noChangeArrowheads="1"/>
          </p:cNvPicPr>
          <p:nvPr/>
        </p:nvPicPr>
        <p:blipFill>
          <a:blip r:embed="rId3" cstate="email"/>
          <a:srcRect/>
          <a:stretch>
            <a:fillRect/>
          </a:stretch>
        </p:blipFill>
        <p:spPr bwMode="auto">
          <a:xfrm>
            <a:off x="251520" y="1340768"/>
            <a:ext cx="1584176" cy="2106955"/>
          </a:xfrm>
          <a:prstGeom prst="rect">
            <a:avLst/>
          </a:prstGeom>
          <a:noFill/>
          <a:scene3d>
            <a:camera prst="perspectiveContrastingRightFacing"/>
            <a:lightRig rig="threePt" dir="t"/>
          </a:scene3d>
        </p:spPr>
      </p:pic>
      <p:sp>
        <p:nvSpPr>
          <p:cNvPr id="8" name="Скругленный прямоугольник 7"/>
          <p:cNvSpPr/>
          <p:nvPr/>
        </p:nvSpPr>
        <p:spPr>
          <a:xfrm>
            <a:off x="683568" y="116632"/>
            <a:ext cx="7560840" cy="1152128"/>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ru-RU" sz="2400" dirty="0" smtClean="0"/>
              <a:t>А.Ф. Кони прославился</a:t>
            </a:r>
          </a:p>
          <a:p>
            <a:pPr algn="ctr"/>
            <a:r>
              <a:rPr lang="ru-RU" sz="2400" dirty="0" smtClean="0"/>
              <a:t> как необыкновенный судебный оратор</a:t>
            </a:r>
            <a:endParaRPr lang="ru-RU" sz="2400" dirty="0"/>
          </a:p>
        </p:txBody>
      </p:sp>
      <p:sp>
        <p:nvSpPr>
          <p:cNvPr id="9" name="Блок-схема: данные 8"/>
          <p:cNvSpPr/>
          <p:nvPr/>
        </p:nvSpPr>
        <p:spPr>
          <a:xfrm>
            <a:off x="5508104" y="1484784"/>
            <a:ext cx="3384376" cy="4824536"/>
          </a:xfrm>
          <a:prstGeom prst="flowChartInputOutput">
            <a:avLst/>
          </a:prstGeom>
        </p:spPr>
        <p:style>
          <a:lnRef idx="1">
            <a:schemeClr val="dk1"/>
          </a:lnRef>
          <a:fillRef idx="2">
            <a:schemeClr val="dk1"/>
          </a:fillRef>
          <a:effectRef idx="1">
            <a:schemeClr val="dk1"/>
          </a:effectRef>
          <a:fontRef idx="minor">
            <a:schemeClr val="dk1"/>
          </a:fontRef>
        </p:style>
        <p:txBody>
          <a:bodyPr rtlCol="0" anchor="ctr"/>
          <a:lstStyle/>
          <a:p>
            <a:pPr>
              <a:buNone/>
            </a:pPr>
            <a:endParaRPr lang="ru-RU" sz="1600" dirty="0" smtClean="0"/>
          </a:p>
          <a:p>
            <a:pPr>
              <a:buNone/>
            </a:pPr>
            <a:r>
              <a:rPr lang="ru-RU" sz="1600" dirty="0" smtClean="0"/>
              <a:t>Судебные заседания с его участием собирали многочисленную публику, а сборники его судебных речей расходились большими тиражами. Славу же он снискал тем, что был выдающимся юристом, принципиальным и бескомпромиссным судьей, вдумчивым прокурором и сенатором, честно исполняющим свой долг.</a:t>
            </a:r>
          </a:p>
          <a:p>
            <a:endParaRPr lang="ru-RU" dirty="0"/>
          </a:p>
        </p:txBody>
      </p:sp>
      <p:pic>
        <p:nvPicPr>
          <p:cNvPr id="10" name="Picture 12" descr="http://www.libex.ru/dimg/9c92.jpg">
            <a:hlinkClick r:id="rId4"/>
          </p:cNvPr>
          <p:cNvPicPr>
            <a:picLocks noChangeAspect="1" noChangeArrowheads="1"/>
          </p:cNvPicPr>
          <p:nvPr/>
        </p:nvPicPr>
        <p:blipFill>
          <a:blip r:embed="rId5" cstate="email"/>
          <a:srcRect/>
          <a:stretch>
            <a:fillRect/>
          </a:stretch>
        </p:blipFill>
        <p:spPr bwMode="auto">
          <a:xfrm>
            <a:off x="323528" y="3102864"/>
            <a:ext cx="1296144" cy="1982020"/>
          </a:xfrm>
          <a:prstGeom prst="rect">
            <a:avLst/>
          </a:prstGeom>
          <a:noFill/>
          <a:scene3d>
            <a:camera prst="perspectiveContrastingRightFacing"/>
            <a:lightRig rig="threePt" dir="t"/>
          </a:scene3d>
        </p:spPr>
      </p:pic>
      <p:pic>
        <p:nvPicPr>
          <p:cNvPr id="12" name="Picture 2" descr="http://www.bookriver.ru/img/covers/322621.jpg"/>
          <p:cNvPicPr>
            <a:picLocks noChangeAspect="1" noChangeArrowheads="1"/>
          </p:cNvPicPr>
          <p:nvPr/>
        </p:nvPicPr>
        <p:blipFill>
          <a:blip r:embed="rId6" cstate="email"/>
          <a:srcRect/>
          <a:stretch>
            <a:fillRect/>
          </a:stretch>
        </p:blipFill>
        <p:spPr bwMode="auto">
          <a:xfrm>
            <a:off x="323528" y="4365104"/>
            <a:ext cx="1584176" cy="2186163"/>
          </a:xfrm>
          <a:prstGeom prst="rect">
            <a:avLst/>
          </a:prstGeom>
          <a:noFill/>
          <a:scene3d>
            <a:camera prst="perspectiveContrastingRightFacing"/>
            <a:lightRig rig="threePt" dir="t"/>
          </a:scene3d>
        </p:spPr>
      </p:pic>
      <p:sp>
        <p:nvSpPr>
          <p:cNvPr id="13" name="Блок-схема: альтернативный процесс 12"/>
          <p:cNvSpPr/>
          <p:nvPr/>
        </p:nvSpPr>
        <p:spPr>
          <a:xfrm>
            <a:off x="1619672" y="5013176"/>
            <a:ext cx="4392488" cy="1512168"/>
          </a:xfrm>
          <a:prstGeom prst="flowChartAlternateProcess">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r>
              <a:rPr lang="ru-RU" sz="1400" dirty="0" smtClean="0">
                <a:solidFill>
                  <a:schemeClr val="accent2">
                    <a:lumMod val="20000"/>
                    <a:lumOff val="80000"/>
                  </a:schemeClr>
                </a:solidFill>
              </a:rPr>
              <a:t>Русские судебные ораторы в известных уголовных процессах </a:t>
            </a:r>
            <a:r>
              <a:rPr lang="en-US" sz="1400" dirty="0" smtClean="0">
                <a:solidFill>
                  <a:schemeClr val="accent2">
                    <a:lumMod val="20000"/>
                    <a:lumOff val="80000"/>
                  </a:schemeClr>
                </a:solidFill>
              </a:rPr>
              <a:t>XIX</a:t>
            </a:r>
            <a:r>
              <a:rPr lang="ru-RU" sz="1400" dirty="0" smtClean="0">
                <a:solidFill>
                  <a:schemeClr val="accent2">
                    <a:lumMod val="20000"/>
                    <a:lumOff val="80000"/>
                  </a:schemeClr>
                </a:solidFill>
              </a:rPr>
              <a:t> века / [сост. И. </a:t>
            </a:r>
            <a:r>
              <a:rPr lang="ru-RU" sz="1400" dirty="0" err="1" smtClean="0">
                <a:solidFill>
                  <a:schemeClr val="accent2">
                    <a:lumMod val="20000"/>
                    <a:lumOff val="80000"/>
                  </a:schemeClr>
                </a:solidFill>
              </a:rPr>
              <a:t>Потапчук</a:t>
            </a:r>
            <a:r>
              <a:rPr lang="ru-RU" sz="1400" dirty="0" smtClean="0">
                <a:solidFill>
                  <a:schemeClr val="accent2">
                    <a:lumMod val="20000"/>
                    <a:lumOff val="80000"/>
                  </a:schemeClr>
                </a:solidFill>
              </a:rPr>
              <a:t>]. – Тула : Автограф, 1997. – 816 с. : ил.</a:t>
            </a:r>
          </a:p>
          <a:p>
            <a:pPr indent="457200" algn="just"/>
            <a:r>
              <a:rPr lang="ru-RU" sz="1400" dirty="0" smtClean="0"/>
              <a:t>В книгу вошли громкие процессы пореформенного суда в их стенографическом изложении, а также речи 113 юристов, произнесённые на этих процессах.</a:t>
            </a:r>
            <a:endParaRPr lang="ru-RU" sz="1400" dirty="0"/>
          </a:p>
        </p:txBody>
      </p:sp>
      <p:sp>
        <p:nvSpPr>
          <p:cNvPr id="11" name="Скругленный прямоугольник 10"/>
          <p:cNvSpPr/>
          <p:nvPr/>
        </p:nvSpPr>
        <p:spPr>
          <a:xfrm>
            <a:off x="1619672" y="3212976"/>
            <a:ext cx="4392488" cy="1728192"/>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1400" dirty="0" smtClean="0"/>
          </a:p>
          <a:p>
            <a:pPr indent="457200" algn="just"/>
            <a:r>
              <a:rPr lang="ru-RU" sz="1400" dirty="0" smtClean="0">
                <a:solidFill>
                  <a:schemeClr val="accent2">
                    <a:lumMod val="20000"/>
                    <a:lumOff val="80000"/>
                  </a:schemeClr>
                </a:solidFill>
              </a:rPr>
              <a:t>Кони, А. Ф. Избранное / Анатолий Кони ; [сост., вступ. ст. и примеч. Г. М. Миронова., Л. Г. Миронова ; </a:t>
            </a:r>
            <a:r>
              <a:rPr lang="ru-RU" sz="1400" dirty="0" err="1" smtClean="0">
                <a:solidFill>
                  <a:schemeClr val="accent2">
                    <a:lumMod val="20000"/>
                    <a:lumOff val="80000"/>
                  </a:schemeClr>
                </a:solidFill>
              </a:rPr>
              <a:t>худож</a:t>
            </a:r>
            <a:r>
              <a:rPr lang="ru-RU" sz="1400" dirty="0" smtClean="0">
                <a:solidFill>
                  <a:schemeClr val="accent2">
                    <a:lumMod val="20000"/>
                    <a:lumOff val="80000"/>
                  </a:schemeClr>
                </a:solidFill>
              </a:rPr>
              <a:t>. М. З. </a:t>
            </a:r>
            <a:r>
              <a:rPr lang="ru-RU" sz="1400" dirty="0" err="1" smtClean="0">
                <a:solidFill>
                  <a:schemeClr val="accent2">
                    <a:lumMod val="20000"/>
                    <a:lumOff val="80000"/>
                  </a:schemeClr>
                </a:solidFill>
              </a:rPr>
              <a:t>Шлосберг</a:t>
            </a:r>
            <a:r>
              <a:rPr lang="ru-RU" sz="1400" dirty="0" smtClean="0">
                <a:solidFill>
                  <a:schemeClr val="accent2">
                    <a:lumMod val="20000"/>
                    <a:lumOff val="80000"/>
                  </a:schemeClr>
                </a:solidFill>
              </a:rPr>
              <a:t>]. - М. : Сов. Россия, 1989. – 495 с. </a:t>
            </a:r>
          </a:p>
          <a:p>
            <a:pPr indent="457200" algn="just"/>
            <a:r>
              <a:rPr lang="ru-RU" sz="1400" dirty="0" smtClean="0"/>
              <a:t>В книгу вошли избранные статьи, публицистические выступления, описания наиболее примечательных дел и процессов из  богатейшей юридической практики.</a:t>
            </a:r>
          </a:p>
          <a:p>
            <a:endParaRPr lang="ru-RU" sz="1400" dirty="0"/>
          </a:p>
        </p:txBody>
      </p:sp>
      <p:sp>
        <p:nvSpPr>
          <p:cNvPr id="7" name="Скругленный прямоугольник 6"/>
          <p:cNvSpPr/>
          <p:nvPr/>
        </p:nvSpPr>
        <p:spPr>
          <a:xfrm>
            <a:off x="1619672" y="1340768"/>
            <a:ext cx="4392488" cy="1728192"/>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r>
              <a:rPr lang="ru-RU" sz="1400" dirty="0" smtClean="0">
                <a:solidFill>
                  <a:schemeClr val="accent2">
                    <a:lumMod val="20000"/>
                    <a:lumOff val="80000"/>
                  </a:schemeClr>
                </a:solidFill>
              </a:rPr>
              <a:t>Кони, А. Ф. Избранные труды и речи / Анатолий Кони ; [сост. И. </a:t>
            </a:r>
            <a:r>
              <a:rPr lang="ru-RU" sz="1400" dirty="0" err="1" smtClean="0">
                <a:solidFill>
                  <a:schemeClr val="accent2">
                    <a:lumMod val="20000"/>
                    <a:lumOff val="80000"/>
                  </a:schemeClr>
                </a:solidFill>
              </a:rPr>
              <a:t>Потапчук</a:t>
            </a:r>
            <a:r>
              <a:rPr lang="ru-RU" sz="1400" dirty="0" smtClean="0">
                <a:solidFill>
                  <a:schemeClr val="accent2">
                    <a:lumMod val="20000"/>
                    <a:lumOff val="80000"/>
                  </a:schemeClr>
                </a:solidFill>
              </a:rPr>
              <a:t>; </a:t>
            </a:r>
            <a:r>
              <a:rPr lang="ru-RU" sz="1400" dirty="0" err="1" smtClean="0">
                <a:solidFill>
                  <a:schemeClr val="accent2">
                    <a:lumMod val="20000"/>
                    <a:lumOff val="80000"/>
                  </a:schemeClr>
                </a:solidFill>
              </a:rPr>
              <a:t>худож</a:t>
            </a:r>
            <a:r>
              <a:rPr lang="ru-RU" sz="1400" dirty="0" smtClean="0">
                <a:solidFill>
                  <a:schemeClr val="accent2">
                    <a:lumMod val="20000"/>
                    <a:lumOff val="80000"/>
                  </a:schemeClr>
                </a:solidFill>
              </a:rPr>
              <a:t>. </a:t>
            </a:r>
            <a:r>
              <a:rPr lang="ru-RU" sz="1400" dirty="0" err="1" smtClean="0">
                <a:solidFill>
                  <a:schemeClr val="accent2">
                    <a:lumMod val="20000"/>
                    <a:lumOff val="80000"/>
                  </a:schemeClr>
                </a:solidFill>
              </a:rPr>
              <a:t>оформ</a:t>
            </a:r>
            <a:r>
              <a:rPr lang="ru-RU" sz="1400" dirty="0" smtClean="0">
                <a:solidFill>
                  <a:schemeClr val="accent2">
                    <a:lumMod val="20000"/>
                    <a:lumOff val="80000"/>
                  </a:schemeClr>
                </a:solidFill>
              </a:rPr>
              <a:t>. : О. Филатов, А. Домбровский]. – Тула : Автограф, 2000. – 638 с. – (Юридическое наследие. </a:t>
            </a:r>
            <a:r>
              <a:rPr lang="en-US" sz="1400" dirty="0" smtClean="0">
                <a:solidFill>
                  <a:schemeClr val="accent2">
                    <a:lumMod val="20000"/>
                    <a:lumOff val="80000"/>
                  </a:schemeClr>
                </a:solidFill>
              </a:rPr>
              <a:t>XIX</a:t>
            </a:r>
            <a:r>
              <a:rPr lang="ru-RU" sz="1400" dirty="0" smtClean="0">
                <a:solidFill>
                  <a:schemeClr val="accent2">
                    <a:lumMod val="20000"/>
                    <a:lumOff val="80000"/>
                  </a:schemeClr>
                </a:solidFill>
              </a:rPr>
              <a:t> век).</a:t>
            </a:r>
          </a:p>
          <a:p>
            <a:pPr indent="457200" algn="just"/>
            <a:r>
              <a:rPr lang="ru-RU" sz="1400" dirty="0" smtClean="0"/>
              <a:t>Первая книга серии «Юридическое наследие». В нее вошли юридические статьи, заметки, обвинительные речи, кассационные заключения, очерки А.Ф. Кони</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p:val>
                                            <p:fltVal val="0"/>
                                          </p:val>
                                        </p:tav>
                                        <p:tav tm="100000">
                                          <p:val>
                                            <p:strVal val="#ppt_w"/>
                                          </p:val>
                                        </p:tav>
                                      </p:tavLst>
                                    </p:anim>
                                    <p:anim calcmode="lin" valueType="num">
                                      <p:cBhvr>
                                        <p:cTn id="8" dur="2000" fill="hold"/>
                                        <p:tgtEl>
                                          <p:spTgt spid="8"/>
                                        </p:tgtEl>
                                        <p:attrNameLst>
                                          <p:attrName>ppt_h</p:attrName>
                                        </p:attrNameLst>
                                      </p:cBhvr>
                                      <p:tavLst>
                                        <p:tav tm="0">
                                          <p:val>
                                            <p:fltVal val="0"/>
                                          </p:val>
                                        </p:tav>
                                        <p:tav tm="100000">
                                          <p:val>
                                            <p:strVal val="#ppt_h"/>
                                          </p:val>
                                        </p:tav>
                                      </p:tavLst>
                                    </p:anim>
                                    <p:anim calcmode="lin" valueType="num">
                                      <p:cBhvr>
                                        <p:cTn id="9" dur="2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8"/>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2000" fill="hold"/>
                                        <p:tgtEl>
                                          <p:spTgt spid="9"/>
                                        </p:tgtEl>
                                        <p:attrNameLst>
                                          <p:attrName>ppt_w</p:attrName>
                                        </p:attrNameLst>
                                      </p:cBhvr>
                                      <p:tavLst>
                                        <p:tav tm="0">
                                          <p:val>
                                            <p:fltVal val="0"/>
                                          </p:val>
                                        </p:tav>
                                        <p:tav tm="100000">
                                          <p:val>
                                            <p:strVal val="#ppt_w"/>
                                          </p:val>
                                        </p:tav>
                                      </p:tavLst>
                                    </p:anim>
                                    <p:anim calcmode="lin" valueType="num">
                                      <p:cBhvr>
                                        <p:cTn id="14" dur="2000" fill="hold"/>
                                        <p:tgtEl>
                                          <p:spTgt spid="9"/>
                                        </p:tgtEl>
                                        <p:attrNameLst>
                                          <p:attrName>ppt_h</p:attrName>
                                        </p:attrNameLst>
                                      </p:cBhvr>
                                      <p:tavLst>
                                        <p:tav tm="0">
                                          <p:val>
                                            <p:fltVal val="0"/>
                                          </p:val>
                                        </p:tav>
                                        <p:tav tm="100000">
                                          <p:val>
                                            <p:strVal val="#ppt_h"/>
                                          </p:val>
                                        </p:tav>
                                      </p:tavLst>
                                    </p:anim>
                                    <p:anim calcmode="lin" valueType="num">
                                      <p:cBhvr>
                                        <p:cTn id="15" dur="2000" fill="hold"/>
                                        <p:tgtEl>
                                          <p:spTgt spid="9"/>
                                        </p:tgtEl>
                                        <p:attrNameLst>
                                          <p:attrName>ppt_x</p:attrName>
                                        </p:attrNameLst>
                                      </p:cBhvr>
                                      <p:tavLst>
                                        <p:tav tm="0" fmla="#ppt_x+(cos(-2*pi*(1-$))*-#ppt_x-sin(-2*pi*(1-$))*(1-#ppt_y))*(1-$)">
                                          <p:val>
                                            <p:fltVal val="0"/>
                                          </p:val>
                                        </p:tav>
                                        <p:tav tm="100000">
                                          <p:val>
                                            <p:fltVal val="1"/>
                                          </p:val>
                                        </p:tav>
                                      </p:tavLst>
                                    </p:anim>
                                    <p:anim calcmode="lin" valueType="num">
                                      <p:cBhvr>
                                        <p:cTn id="16" dur="2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17" fill="hold">
                            <p:stCondLst>
                              <p:cond delay="2000"/>
                            </p:stCondLst>
                            <p:childTnLst>
                              <p:par>
                                <p:cTn id="18" presetID="50" presetClass="entr" presetSubtype="0" decel="10000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2000" fill="hold"/>
                                        <p:tgtEl>
                                          <p:spTgt spid="6"/>
                                        </p:tgtEl>
                                        <p:attrNameLst>
                                          <p:attrName>ppt_w</p:attrName>
                                        </p:attrNameLst>
                                      </p:cBhvr>
                                      <p:tavLst>
                                        <p:tav tm="0">
                                          <p:val>
                                            <p:strVal val="#ppt_w+.3"/>
                                          </p:val>
                                        </p:tav>
                                        <p:tav tm="100000">
                                          <p:val>
                                            <p:strVal val="#ppt_w"/>
                                          </p:val>
                                        </p:tav>
                                      </p:tavLst>
                                    </p:anim>
                                    <p:anim calcmode="lin" valueType="num">
                                      <p:cBhvr>
                                        <p:cTn id="21" dur="2000" fill="hold"/>
                                        <p:tgtEl>
                                          <p:spTgt spid="6"/>
                                        </p:tgtEl>
                                        <p:attrNameLst>
                                          <p:attrName>ppt_h</p:attrName>
                                        </p:attrNameLst>
                                      </p:cBhvr>
                                      <p:tavLst>
                                        <p:tav tm="0">
                                          <p:val>
                                            <p:strVal val="#ppt_h"/>
                                          </p:val>
                                        </p:tav>
                                        <p:tav tm="100000">
                                          <p:val>
                                            <p:strVal val="#ppt_h"/>
                                          </p:val>
                                        </p:tav>
                                      </p:tavLst>
                                    </p:anim>
                                    <p:animEffect transition="in" filter="fade">
                                      <p:cBhvr>
                                        <p:cTn id="22" dur="2000"/>
                                        <p:tgtEl>
                                          <p:spTgt spid="6"/>
                                        </p:tgtEl>
                                      </p:cBhvr>
                                    </p:animEffect>
                                  </p:childTnLst>
                                </p:cTn>
                              </p:par>
                              <p:par>
                                <p:cTn id="23" presetID="50" presetClass="entr" presetSubtype="0" decel="10000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2000" fill="hold"/>
                                        <p:tgtEl>
                                          <p:spTgt spid="7"/>
                                        </p:tgtEl>
                                        <p:attrNameLst>
                                          <p:attrName>ppt_w</p:attrName>
                                        </p:attrNameLst>
                                      </p:cBhvr>
                                      <p:tavLst>
                                        <p:tav tm="0">
                                          <p:val>
                                            <p:strVal val="#ppt_w+.3"/>
                                          </p:val>
                                        </p:tav>
                                        <p:tav tm="100000">
                                          <p:val>
                                            <p:strVal val="#ppt_w"/>
                                          </p:val>
                                        </p:tav>
                                      </p:tavLst>
                                    </p:anim>
                                    <p:anim calcmode="lin" valueType="num">
                                      <p:cBhvr>
                                        <p:cTn id="26" dur="2000" fill="hold"/>
                                        <p:tgtEl>
                                          <p:spTgt spid="7"/>
                                        </p:tgtEl>
                                        <p:attrNameLst>
                                          <p:attrName>ppt_h</p:attrName>
                                        </p:attrNameLst>
                                      </p:cBhvr>
                                      <p:tavLst>
                                        <p:tav tm="0">
                                          <p:val>
                                            <p:strVal val="#ppt_h"/>
                                          </p:val>
                                        </p:tav>
                                        <p:tav tm="100000">
                                          <p:val>
                                            <p:strVal val="#ppt_h"/>
                                          </p:val>
                                        </p:tav>
                                      </p:tavLst>
                                    </p:anim>
                                    <p:animEffect transition="in" filter="fade">
                                      <p:cBhvr>
                                        <p:cTn id="27" dur="2000"/>
                                        <p:tgtEl>
                                          <p:spTgt spid="7"/>
                                        </p:tgtEl>
                                      </p:cBhvr>
                                    </p:animEffect>
                                  </p:childTnLst>
                                </p:cTn>
                              </p:par>
                              <p:par>
                                <p:cTn id="28" presetID="50" presetClass="entr" presetSubtype="0" decel="100000"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2000" fill="hold"/>
                                        <p:tgtEl>
                                          <p:spTgt spid="10"/>
                                        </p:tgtEl>
                                        <p:attrNameLst>
                                          <p:attrName>ppt_w</p:attrName>
                                        </p:attrNameLst>
                                      </p:cBhvr>
                                      <p:tavLst>
                                        <p:tav tm="0">
                                          <p:val>
                                            <p:strVal val="#ppt_w+.3"/>
                                          </p:val>
                                        </p:tav>
                                        <p:tav tm="100000">
                                          <p:val>
                                            <p:strVal val="#ppt_w"/>
                                          </p:val>
                                        </p:tav>
                                      </p:tavLst>
                                    </p:anim>
                                    <p:anim calcmode="lin" valueType="num">
                                      <p:cBhvr>
                                        <p:cTn id="31" dur="2000" fill="hold"/>
                                        <p:tgtEl>
                                          <p:spTgt spid="10"/>
                                        </p:tgtEl>
                                        <p:attrNameLst>
                                          <p:attrName>ppt_h</p:attrName>
                                        </p:attrNameLst>
                                      </p:cBhvr>
                                      <p:tavLst>
                                        <p:tav tm="0">
                                          <p:val>
                                            <p:strVal val="#ppt_h"/>
                                          </p:val>
                                        </p:tav>
                                        <p:tav tm="100000">
                                          <p:val>
                                            <p:strVal val="#ppt_h"/>
                                          </p:val>
                                        </p:tav>
                                      </p:tavLst>
                                    </p:anim>
                                    <p:animEffect transition="in" filter="fade">
                                      <p:cBhvr>
                                        <p:cTn id="32" dur="2000"/>
                                        <p:tgtEl>
                                          <p:spTgt spid="10"/>
                                        </p:tgtEl>
                                      </p:cBhvr>
                                    </p:animEffect>
                                  </p:childTnLst>
                                </p:cTn>
                              </p:par>
                              <p:par>
                                <p:cTn id="33" presetID="50" presetClass="entr" presetSubtype="0" decel="10000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2000" fill="hold"/>
                                        <p:tgtEl>
                                          <p:spTgt spid="11"/>
                                        </p:tgtEl>
                                        <p:attrNameLst>
                                          <p:attrName>ppt_w</p:attrName>
                                        </p:attrNameLst>
                                      </p:cBhvr>
                                      <p:tavLst>
                                        <p:tav tm="0">
                                          <p:val>
                                            <p:strVal val="#ppt_w+.3"/>
                                          </p:val>
                                        </p:tav>
                                        <p:tav tm="100000">
                                          <p:val>
                                            <p:strVal val="#ppt_w"/>
                                          </p:val>
                                        </p:tav>
                                      </p:tavLst>
                                    </p:anim>
                                    <p:anim calcmode="lin" valueType="num">
                                      <p:cBhvr>
                                        <p:cTn id="36" dur="2000" fill="hold"/>
                                        <p:tgtEl>
                                          <p:spTgt spid="11"/>
                                        </p:tgtEl>
                                        <p:attrNameLst>
                                          <p:attrName>ppt_h</p:attrName>
                                        </p:attrNameLst>
                                      </p:cBhvr>
                                      <p:tavLst>
                                        <p:tav tm="0">
                                          <p:val>
                                            <p:strVal val="#ppt_h"/>
                                          </p:val>
                                        </p:tav>
                                        <p:tav tm="100000">
                                          <p:val>
                                            <p:strVal val="#ppt_h"/>
                                          </p:val>
                                        </p:tav>
                                      </p:tavLst>
                                    </p:anim>
                                    <p:animEffect transition="in" filter="fade">
                                      <p:cBhvr>
                                        <p:cTn id="37" dur="2000"/>
                                        <p:tgtEl>
                                          <p:spTgt spid="11"/>
                                        </p:tgtEl>
                                      </p:cBhvr>
                                    </p:animEffect>
                                  </p:childTnLst>
                                </p:cTn>
                              </p:par>
                              <p:par>
                                <p:cTn id="38" presetID="50" presetClass="entr" presetSubtype="0" decel="10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2000" fill="hold"/>
                                        <p:tgtEl>
                                          <p:spTgt spid="12"/>
                                        </p:tgtEl>
                                        <p:attrNameLst>
                                          <p:attrName>ppt_w</p:attrName>
                                        </p:attrNameLst>
                                      </p:cBhvr>
                                      <p:tavLst>
                                        <p:tav tm="0">
                                          <p:val>
                                            <p:strVal val="#ppt_w+.3"/>
                                          </p:val>
                                        </p:tav>
                                        <p:tav tm="100000">
                                          <p:val>
                                            <p:strVal val="#ppt_w"/>
                                          </p:val>
                                        </p:tav>
                                      </p:tavLst>
                                    </p:anim>
                                    <p:anim calcmode="lin" valueType="num">
                                      <p:cBhvr>
                                        <p:cTn id="41" dur="2000" fill="hold"/>
                                        <p:tgtEl>
                                          <p:spTgt spid="12"/>
                                        </p:tgtEl>
                                        <p:attrNameLst>
                                          <p:attrName>ppt_h</p:attrName>
                                        </p:attrNameLst>
                                      </p:cBhvr>
                                      <p:tavLst>
                                        <p:tav tm="0">
                                          <p:val>
                                            <p:strVal val="#ppt_h"/>
                                          </p:val>
                                        </p:tav>
                                        <p:tav tm="100000">
                                          <p:val>
                                            <p:strVal val="#ppt_h"/>
                                          </p:val>
                                        </p:tav>
                                      </p:tavLst>
                                    </p:anim>
                                    <p:animEffect transition="in" filter="fade">
                                      <p:cBhvr>
                                        <p:cTn id="42" dur="2000"/>
                                        <p:tgtEl>
                                          <p:spTgt spid="12"/>
                                        </p:tgtEl>
                                      </p:cBhvr>
                                    </p:animEffect>
                                  </p:childTnLst>
                                </p:cTn>
                              </p:par>
                              <p:par>
                                <p:cTn id="43" presetID="50" presetClass="entr" presetSubtype="0" decel="10000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2000" fill="hold"/>
                                        <p:tgtEl>
                                          <p:spTgt spid="13"/>
                                        </p:tgtEl>
                                        <p:attrNameLst>
                                          <p:attrName>ppt_w</p:attrName>
                                        </p:attrNameLst>
                                      </p:cBhvr>
                                      <p:tavLst>
                                        <p:tav tm="0">
                                          <p:val>
                                            <p:strVal val="#ppt_w+.3"/>
                                          </p:val>
                                        </p:tav>
                                        <p:tav tm="100000">
                                          <p:val>
                                            <p:strVal val="#ppt_w"/>
                                          </p:val>
                                        </p:tav>
                                      </p:tavLst>
                                    </p:anim>
                                    <p:anim calcmode="lin" valueType="num">
                                      <p:cBhvr>
                                        <p:cTn id="46" dur="2000" fill="hold"/>
                                        <p:tgtEl>
                                          <p:spTgt spid="13"/>
                                        </p:tgtEl>
                                        <p:attrNameLst>
                                          <p:attrName>ppt_h</p:attrName>
                                        </p:attrNameLst>
                                      </p:cBhvr>
                                      <p:tavLst>
                                        <p:tav tm="0">
                                          <p:val>
                                            <p:strVal val="#ppt_h"/>
                                          </p:val>
                                        </p:tav>
                                        <p:tav tm="100000">
                                          <p:val>
                                            <p:strVal val="#ppt_h"/>
                                          </p:val>
                                        </p:tav>
                                      </p:tavLst>
                                    </p:anim>
                                    <p:animEffect transition="in" filter="fade">
                                      <p:cBhvr>
                                        <p:cTn id="4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1"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descr="C:\Documents and Settings\Полонская.TBC\Рабочий стол\0_94459_8c87cc2a_L[1].jpg"/>
          <p:cNvPicPr>
            <a:picLocks noChangeAspect="1" noChangeArrowheads="1"/>
          </p:cNvPicPr>
          <p:nvPr/>
        </p:nvPicPr>
        <p:blipFill>
          <a:blip r:embed="rId2" cstate="print"/>
          <a:srcRect/>
          <a:stretch>
            <a:fillRect/>
          </a:stretch>
        </p:blipFill>
        <p:spPr bwMode="auto">
          <a:xfrm>
            <a:off x="-57693" y="0"/>
            <a:ext cx="9201693" cy="6858000"/>
          </a:xfrm>
          <a:prstGeom prst="rect">
            <a:avLst/>
          </a:prstGeom>
          <a:noFill/>
        </p:spPr>
      </p:pic>
      <p:pic>
        <p:nvPicPr>
          <p:cNvPr id="7" name="Picture 2" descr="Кони А. | Кони Анатолий Федорович | Русская портретная галерея"/>
          <p:cNvPicPr>
            <a:picLocks noChangeAspect="1" noChangeArrowheads="1"/>
          </p:cNvPicPr>
          <p:nvPr/>
        </p:nvPicPr>
        <p:blipFill>
          <a:blip r:embed="rId3" cstate="email"/>
          <a:srcRect/>
          <a:stretch>
            <a:fillRect/>
          </a:stretch>
        </p:blipFill>
        <p:spPr bwMode="auto">
          <a:xfrm>
            <a:off x="683568" y="1484784"/>
            <a:ext cx="2196375" cy="25922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Скругленный прямоугольник 9"/>
          <p:cNvSpPr/>
          <p:nvPr/>
        </p:nvSpPr>
        <p:spPr>
          <a:xfrm>
            <a:off x="683568" y="116632"/>
            <a:ext cx="7848872" cy="1296144"/>
          </a:xfrm>
          <a:prstGeom prst="roundRect">
            <a:avLst/>
          </a:prstGeom>
          <a:solidFill>
            <a:srgbClr val="9966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t>Судебные речи А.Ф. Кони всегда отличались высоким психологизмом, основанном на  изучении индивидуальных особенностей каждого преступного деяния.</a:t>
            </a:r>
            <a:endParaRPr lang="ru-RU" sz="2000" dirty="0"/>
          </a:p>
        </p:txBody>
      </p:sp>
      <p:sp>
        <p:nvSpPr>
          <p:cNvPr id="11" name="Блок-схема: альтернативный процесс 10"/>
          <p:cNvSpPr/>
          <p:nvPr/>
        </p:nvSpPr>
        <p:spPr>
          <a:xfrm>
            <a:off x="3491880" y="1484784"/>
            <a:ext cx="5040560" cy="2448272"/>
          </a:xfrm>
          <a:prstGeom prst="flowChartAlternateProcess">
            <a:avLst/>
          </a:prstGeom>
          <a:solidFill>
            <a:srgbClr val="9966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dirty="0" smtClean="0"/>
              <a:t>Он заботился не только об установлении юридической, но и нравственной ответственности подсудимых. Отношение его к подсудимым  было гуманным и доброжелательным. В то же время это не было проявлением слабости или безволия. Из его уст нередко звучала суровая оценка деяниям и лицам. Но как никому другому ему было присуще чувство меры. </a:t>
            </a:r>
          </a:p>
        </p:txBody>
      </p:sp>
      <p:pic>
        <p:nvPicPr>
          <p:cNvPr id="40962" name="Picture 2" descr="Смолярчук В.И. Анатолий Федорович Кони (1844-1927)"/>
          <p:cNvPicPr>
            <a:picLocks noChangeAspect="1" noChangeArrowheads="1"/>
          </p:cNvPicPr>
          <p:nvPr/>
        </p:nvPicPr>
        <p:blipFill>
          <a:blip r:embed="rId4" cstate="email"/>
          <a:srcRect/>
          <a:stretch>
            <a:fillRect/>
          </a:stretch>
        </p:blipFill>
        <p:spPr bwMode="auto">
          <a:xfrm rot="606206">
            <a:off x="7108284" y="4391619"/>
            <a:ext cx="1438862" cy="2175180"/>
          </a:xfrm>
          <a:prstGeom prst="rect">
            <a:avLst/>
          </a:prstGeom>
          <a:noFill/>
        </p:spPr>
      </p:pic>
      <p:pic>
        <p:nvPicPr>
          <p:cNvPr id="6" name="Picture 10" descr="купить судья и прокурор, купить ">
            <a:hlinkClick r:id="rId5"/>
          </p:cNvPr>
          <p:cNvPicPr>
            <a:picLocks noChangeAspect="1" noChangeArrowheads="1"/>
          </p:cNvPicPr>
          <p:nvPr/>
        </p:nvPicPr>
        <p:blipFill>
          <a:blip r:embed="rId6" cstate="email"/>
          <a:srcRect/>
          <a:stretch>
            <a:fillRect/>
          </a:stretch>
        </p:blipFill>
        <p:spPr bwMode="auto">
          <a:xfrm rot="20682053">
            <a:off x="775782" y="3620824"/>
            <a:ext cx="1169784" cy="1947690"/>
          </a:xfrm>
          <a:prstGeom prst="rect">
            <a:avLst/>
          </a:prstGeom>
          <a:noFill/>
        </p:spPr>
      </p:pic>
      <p:sp>
        <p:nvSpPr>
          <p:cNvPr id="12" name="Прямоугольник 11"/>
          <p:cNvSpPr/>
          <p:nvPr/>
        </p:nvSpPr>
        <p:spPr>
          <a:xfrm>
            <a:off x="1763688" y="4077072"/>
            <a:ext cx="5184576" cy="115212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endParaRPr lang="ru-RU" sz="1400" dirty="0" smtClean="0"/>
          </a:p>
          <a:p>
            <a:pPr indent="457200"/>
            <a:endParaRPr lang="ru-RU" sz="1400" dirty="0" smtClean="0"/>
          </a:p>
          <a:p>
            <a:pPr indent="457200" algn="just"/>
            <a:r>
              <a:rPr lang="ru-RU" sz="1400" dirty="0" smtClean="0"/>
              <a:t>Высоцкий, С. А. Судья и прокурор / Сергей Высоцкий. – Калуга : Д. Л. К. ; М. : Наташа, 1994. – 670 с.</a:t>
            </a:r>
          </a:p>
          <a:p>
            <a:pPr indent="457200" algn="just"/>
            <a:r>
              <a:rPr lang="ru-RU" sz="1400" dirty="0" smtClean="0">
                <a:solidFill>
                  <a:srgbClr val="FFC000"/>
                </a:solidFill>
              </a:rPr>
              <a:t>Исторический роман рассказывает о А.Ф. Кони. В романе передана напряженная атмосфера жизни XIX - начала XX вв., эпоха террористических актов и громких судебных процессов.</a:t>
            </a:r>
          </a:p>
          <a:p>
            <a:pPr indent="457200"/>
            <a:endParaRPr lang="ru-RU" sz="1400" dirty="0" smtClean="0">
              <a:solidFill>
                <a:schemeClr val="tx1"/>
              </a:solidFill>
            </a:endParaRPr>
          </a:p>
          <a:p>
            <a:endParaRPr lang="ru-RU" dirty="0"/>
          </a:p>
        </p:txBody>
      </p:sp>
      <p:sp>
        <p:nvSpPr>
          <p:cNvPr id="9" name="Скругленный прямоугольник 8"/>
          <p:cNvSpPr/>
          <p:nvPr/>
        </p:nvSpPr>
        <p:spPr>
          <a:xfrm>
            <a:off x="1763688" y="5373216"/>
            <a:ext cx="5184576" cy="1152128"/>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dirty="0" smtClean="0"/>
              <a:t/>
            </a:r>
            <a:br>
              <a:rPr lang="ru-RU" sz="1400" dirty="0" smtClean="0"/>
            </a:br>
            <a:endParaRPr lang="ru-RU" sz="1400" dirty="0" smtClean="0"/>
          </a:p>
          <a:p>
            <a:pPr algn="just"/>
            <a:r>
              <a:rPr lang="ru-RU" sz="1400" dirty="0" smtClean="0"/>
              <a:t>      </a:t>
            </a:r>
            <a:r>
              <a:rPr lang="ru-RU" sz="1400" dirty="0" err="1" smtClean="0"/>
              <a:t>Смолярчук</a:t>
            </a:r>
            <a:r>
              <a:rPr lang="ru-RU" sz="1400" dirty="0" smtClean="0"/>
              <a:t>, В. И. Анатолий Федорович Кони / Василий </a:t>
            </a:r>
            <a:r>
              <a:rPr lang="ru-RU" sz="1400" dirty="0" err="1" smtClean="0"/>
              <a:t>Смолярчук</a:t>
            </a:r>
            <a:r>
              <a:rPr lang="ru-RU" sz="1400" dirty="0" smtClean="0"/>
              <a:t>. – М. : Наука, 1982. – 213 с. : ил., фото.</a:t>
            </a:r>
          </a:p>
          <a:p>
            <a:pPr indent="457200" algn="just"/>
            <a:r>
              <a:rPr lang="ru-RU" sz="1400" dirty="0" smtClean="0"/>
              <a:t> </a:t>
            </a:r>
            <a:r>
              <a:rPr lang="ru-RU" sz="1400" dirty="0" smtClean="0">
                <a:solidFill>
                  <a:srgbClr val="FFC000"/>
                </a:solidFill>
              </a:rPr>
              <a:t>Автор анализирует многогранную деятельность А.Кони по линии судебного ведомства, на посту обер-прокурора, сенатора и члена Государственного совета. </a:t>
            </a:r>
            <a:r>
              <a:rPr lang="ru-RU" sz="1400" dirty="0" smtClean="0"/>
              <a:t/>
            </a:r>
            <a:br>
              <a:rPr lang="ru-RU" sz="1400" dirty="0" smtClean="0"/>
            </a:br>
            <a:r>
              <a:rPr lang="ru-RU" dirty="0" smtClean="0"/>
              <a:t/>
            </a:r>
            <a:br>
              <a:rPr lang="ru-RU" dirty="0" smtClean="0"/>
            </a:b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3000" fill="hold"/>
                                        <p:tgtEl>
                                          <p:spTgt spid="7"/>
                                        </p:tgtEl>
                                        <p:attrNameLst>
                                          <p:attrName>ppt_w</p:attrName>
                                        </p:attrNameLst>
                                      </p:cBhvr>
                                      <p:tavLst>
                                        <p:tav tm="0">
                                          <p:val>
                                            <p:strVal val="#ppt_w+.3"/>
                                          </p:val>
                                        </p:tav>
                                        <p:tav tm="100000">
                                          <p:val>
                                            <p:strVal val="#ppt_w"/>
                                          </p:val>
                                        </p:tav>
                                      </p:tavLst>
                                    </p:anim>
                                    <p:anim calcmode="lin" valueType="num">
                                      <p:cBhvr>
                                        <p:cTn id="8" dur="3000" fill="hold"/>
                                        <p:tgtEl>
                                          <p:spTgt spid="7"/>
                                        </p:tgtEl>
                                        <p:attrNameLst>
                                          <p:attrName>ppt_h</p:attrName>
                                        </p:attrNameLst>
                                      </p:cBhvr>
                                      <p:tavLst>
                                        <p:tav tm="0">
                                          <p:val>
                                            <p:strVal val="#ppt_h"/>
                                          </p:val>
                                        </p:tav>
                                        <p:tav tm="100000">
                                          <p:val>
                                            <p:strVal val="#ppt_h"/>
                                          </p:val>
                                        </p:tav>
                                      </p:tavLst>
                                    </p:anim>
                                    <p:animEffect transition="in" filter="fade">
                                      <p:cBhvr>
                                        <p:cTn id="9" dur="3000"/>
                                        <p:tgtEl>
                                          <p:spTgt spid="7"/>
                                        </p:tgtEl>
                                      </p:cBhvr>
                                    </p:animEffect>
                                  </p:childTnLst>
                                </p:cTn>
                              </p:par>
                              <p:par>
                                <p:cTn id="10" presetID="23" presetClass="entr" presetSubtype="16"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2000" fill="hold"/>
                                        <p:tgtEl>
                                          <p:spTgt spid="10"/>
                                        </p:tgtEl>
                                        <p:attrNameLst>
                                          <p:attrName>ppt_w</p:attrName>
                                        </p:attrNameLst>
                                      </p:cBhvr>
                                      <p:tavLst>
                                        <p:tav tm="0">
                                          <p:val>
                                            <p:fltVal val="0"/>
                                          </p:val>
                                        </p:tav>
                                        <p:tav tm="100000">
                                          <p:val>
                                            <p:strVal val="#ppt_w"/>
                                          </p:val>
                                        </p:tav>
                                      </p:tavLst>
                                    </p:anim>
                                    <p:anim calcmode="lin" valueType="num">
                                      <p:cBhvr>
                                        <p:cTn id="13" dur="2000" fill="hold"/>
                                        <p:tgtEl>
                                          <p:spTgt spid="10"/>
                                        </p:tgtEl>
                                        <p:attrNameLst>
                                          <p:attrName>ppt_h</p:attrName>
                                        </p:attrNameLst>
                                      </p:cBhvr>
                                      <p:tavLst>
                                        <p:tav tm="0">
                                          <p:val>
                                            <p:fltVal val="0"/>
                                          </p:val>
                                        </p:tav>
                                        <p:tav tm="100000">
                                          <p:val>
                                            <p:strVal val="#ppt_h"/>
                                          </p:val>
                                        </p:tav>
                                      </p:tavLst>
                                    </p:anim>
                                  </p:childTnLst>
                                </p:cTn>
                              </p:par>
                              <p:par>
                                <p:cTn id="14" presetID="2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2000" fill="hold"/>
                                        <p:tgtEl>
                                          <p:spTgt spid="11"/>
                                        </p:tgtEl>
                                        <p:attrNameLst>
                                          <p:attrName>ppt_w</p:attrName>
                                        </p:attrNameLst>
                                      </p:cBhvr>
                                      <p:tavLst>
                                        <p:tav tm="0">
                                          <p:val>
                                            <p:fltVal val="0"/>
                                          </p:val>
                                        </p:tav>
                                        <p:tav tm="100000">
                                          <p:val>
                                            <p:strVal val="#ppt_w"/>
                                          </p:val>
                                        </p:tav>
                                      </p:tavLst>
                                    </p:anim>
                                    <p:anim calcmode="lin" valueType="num">
                                      <p:cBhvr>
                                        <p:cTn id="17" dur="2000" fill="hold"/>
                                        <p:tgtEl>
                                          <p:spTgt spid="11"/>
                                        </p:tgtEl>
                                        <p:attrNameLst>
                                          <p:attrName>ppt_h</p:attrName>
                                        </p:attrNameLst>
                                      </p:cBhvr>
                                      <p:tavLst>
                                        <p:tav tm="0">
                                          <p:val>
                                            <p:fltVal val="0"/>
                                          </p:val>
                                        </p:tav>
                                        <p:tav tm="100000">
                                          <p:val>
                                            <p:strVal val="#ppt_h"/>
                                          </p:val>
                                        </p:tav>
                                      </p:tavLst>
                                    </p:anim>
                                  </p:childTnLst>
                                </p:cTn>
                              </p:par>
                            </p:childTnLst>
                          </p:cTn>
                        </p:par>
                        <p:par>
                          <p:cTn id="18" fill="hold">
                            <p:stCondLst>
                              <p:cond delay="3000"/>
                            </p:stCondLst>
                            <p:childTnLst>
                              <p:par>
                                <p:cTn id="19" presetID="29" presetClass="entr" presetSubtype="0"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2000" fill="hold"/>
                                        <p:tgtEl>
                                          <p:spTgt spid="12"/>
                                        </p:tgtEl>
                                        <p:attrNameLst>
                                          <p:attrName>ppt_x</p:attrName>
                                        </p:attrNameLst>
                                      </p:cBhvr>
                                      <p:tavLst>
                                        <p:tav tm="0">
                                          <p:val>
                                            <p:strVal val="#ppt_x-.2"/>
                                          </p:val>
                                        </p:tav>
                                        <p:tav tm="100000">
                                          <p:val>
                                            <p:strVal val="#ppt_x"/>
                                          </p:val>
                                        </p:tav>
                                      </p:tavLst>
                                    </p:anim>
                                    <p:anim calcmode="lin" valueType="num">
                                      <p:cBhvr>
                                        <p:cTn id="22" dur="2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23" dur="2000"/>
                                        <p:tgtEl>
                                          <p:spTgt spid="12"/>
                                        </p:tgtEl>
                                      </p:cBhvr>
                                    </p:animEffect>
                                  </p:childTnLst>
                                </p:cTn>
                              </p:par>
                              <p:par>
                                <p:cTn id="24" presetID="29" presetClass="entr" presetSubtype="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2000" fill="hold"/>
                                        <p:tgtEl>
                                          <p:spTgt spid="6"/>
                                        </p:tgtEl>
                                        <p:attrNameLst>
                                          <p:attrName>ppt_x</p:attrName>
                                        </p:attrNameLst>
                                      </p:cBhvr>
                                      <p:tavLst>
                                        <p:tav tm="0">
                                          <p:val>
                                            <p:strVal val="#ppt_x-.2"/>
                                          </p:val>
                                        </p:tav>
                                        <p:tav tm="100000">
                                          <p:val>
                                            <p:strVal val="#ppt_x"/>
                                          </p:val>
                                        </p:tav>
                                      </p:tavLst>
                                    </p:anim>
                                    <p:anim calcmode="lin" valueType="num">
                                      <p:cBhvr>
                                        <p:cTn id="27" dur="2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8" dur="2000"/>
                                        <p:tgtEl>
                                          <p:spTgt spid="6"/>
                                        </p:tgtEl>
                                      </p:cBhvr>
                                    </p:animEffect>
                                  </p:childTnLst>
                                </p:cTn>
                              </p:par>
                            </p:childTnLst>
                          </p:cTn>
                        </p:par>
                        <p:par>
                          <p:cTn id="29" fill="hold">
                            <p:stCondLst>
                              <p:cond delay="5000"/>
                            </p:stCondLst>
                            <p:childTnLst>
                              <p:par>
                                <p:cTn id="30" presetID="37" presetClass="entr" presetSubtype="0" fill="hold" nodeType="afterEffect">
                                  <p:stCondLst>
                                    <p:cond delay="0"/>
                                  </p:stCondLst>
                                  <p:childTnLst>
                                    <p:set>
                                      <p:cBhvr>
                                        <p:cTn id="31" dur="1" fill="hold">
                                          <p:stCondLst>
                                            <p:cond delay="0"/>
                                          </p:stCondLst>
                                        </p:cTn>
                                        <p:tgtEl>
                                          <p:spTgt spid="40962"/>
                                        </p:tgtEl>
                                        <p:attrNameLst>
                                          <p:attrName>style.visibility</p:attrName>
                                        </p:attrNameLst>
                                      </p:cBhvr>
                                      <p:to>
                                        <p:strVal val="visible"/>
                                      </p:to>
                                    </p:set>
                                    <p:animEffect transition="in" filter="fade">
                                      <p:cBhvr>
                                        <p:cTn id="32" dur="2000"/>
                                        <p:tgtEl>
                                          <p:spTgt spid="40962"/>
                                        </p:tgtEl>
                                      </p:cBhvr>
                                    </p:animEffect>
                                    <p:anim calcmode="lin" valueType="num">
                                      <p:cBhvr>
                                        <p:cTn id="33" dur="2000" fill="hold"/>
                                        <p:tgtEl>
                                          <p:spTgt spid="40962"/>
                                        </p:tgtEl>
                                        <p:attrNameLst>
                                          <p:attrName>ppt_x</p:attrName>
                                        </p:attrNameLst>
                                      </p:cBhvr>
                                      <p:tavLst>
                                        <p:tav tm="0">
                                          <p:val>
                                            <p:strVal val="#ppt_x"/>
                                          </p:val>
                                        </p:tav>
                                        <p:tav tm="100000">
                                          <p:val>
                                            <p:strVal val="#ppt_x"/>
                                          </p:val>
                                        </p:tav>
                                      </p:tavLst>
                                    </p:anim>
                                    <p:anim calcmode="lin" valueType="num">
                                      <p:cBhvr>
                                        <p:cTn id="34" dur="1800" decel="100000" fill="hold"/>
                                        <p:tgtEl>
                                          <p:spTgt spid="40962"/>
                                        </p:tgtEl>
                                        <p:attrNameLst>
                                          <p:attrName>ppt_y</p:attrName>
                                        </p:attrNameLst>
                                      </p:cBhvr>
                                      <p:tavLst>
                                        <p:tav tm="0">
                                          <p:val>
                                            <p:strVal val="#ppt_y+1"/>
                                          </p:val>
                                        </p:tav>
                                        <p:tav tm="100000">
                                          <p:val>
                                            <p:strVal val="#ppt_y-.03"/>
                                          </p:val>
                                        </p:tav>
                                      </p:tavLst>
                                    </p:anim>
                                    <p:anim calcmode="lin" valueType="num">
                                      <p:cBhvr>
                                        <p:cTn id="35" dur="200" accel="100000" fill="hold">
                                          <p:stCondLst>
                                            <p:cond delay="1800"/>
                                          </p:stCondLst>
                                        </p:cTn>
                                        <p:tgtEl>
                                          <p:spTgt spid="40962"/>
                                        </p:tgtEl>
                                        <p:attrNameLst>
                                          <p:attrName>ppt_y</p:attrName>
                                        </p:attrNameLst>
                                      </p:cBhvr>
                                      <p:tavLst>
                                        <p:tav tm="0">
                                          <p:val>
                                            <p:strVal val="#ppt_y-.03"/>
                                          </p:val>
                                        </p:tav>
                                        <p:tav tm="100000">
                                          <p:val>
                                            <p:strVal val="#ppt_y"/>
                                          </p:val>
                                        </p:tav>
                                      </p:tavLst>
                                    </p:anim>
                                  </p:childTnLst>
                                </p:cTn>
                              </p:par>
                              <p:par>
                                <p:cTn id="36" presetID="37" presetClass="entr" presetSubtype="0"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2000"/>
                                        <p:tgtEl>
                                          <p:spTgt spid="9"/>
                                        </p:tgtEl>
                                      </p:cBhvr>
                                    </p:animEffect>
                                    <p:anim calcmode="lin" valueType="num">
                                      <p:cBhvr>
                                        <p:cTn id="39" dur="2000" fill="hold"/>
                                        <p:tgtEl>
                                          <p:spTgt spid="9"/>
                                        </p:tgtEl>
                                        <p:attrNameLst>
                                          <p:attrName>ppt_x</p:attrName>
                                        </p:attrNameLst>
                                      </p:cBhvr>
                                      <p:tavLst>
                                        <p:tav tm="0">
                                          <p:val>
                                            <p:strVal val="#ppt_x"/>
                                          </p:val>
                                        </p:tav>
                                        <p:tav tm="100000">
                                          <p:val>
                                            <p:strVal val="#ppt_x"/>
                                          </p:val>
                                        </p:tav>
                                      </p:tavLst>
                                    </p:anim>
                                    <p:anim calcmode="lin" valueType="num">
                                      <p:cBhvr>
                                        <p:cTn id="40" dur="1800" decel="100000" fill="hold"/>
                                        <p:tgtEl>
                                          <p:spTgt spid="9"/>
                                        </p:tgtEl>
                                        <p:attrNameLst>
                                          <p:attrName>ppt_y</p:attrName>
                                        </p:attrNameLst>
                                      </p:cBhvr>
                                      <p:tavLst>
                                        <p:tav tm="0">
                                          <p:val>
                                            <p:strVal val="#ppt_y+1"/>
                                          </p:val>
                                        </p:tav>
                                        <p:tav tm="100000">
                                          <p:val>
                                            <p:strVal val="#ppt_y-.03"/>
                                          </p:val>
                                        </p:tav>
                                      </p:tavLst>
                                    </p:anim>
                                    <p:anim calcmode="lin" valueType="num">
                                      <p:cBhvr>
                                        <p:cTn id="41" dur="200" accel="100000" fill="hold">
                                          <p:stCondLst>
                                            <p:cond delay="18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descr="C:\Documents and Settings\Полонская.TBC\Рабочий стол\0_94459_8c87cc2a_L[1].jpg"/>
          <p:cNvPicPr>
            <a:picLocks noChangeAspect="1" noChangeArrowheads="1"/>
          </p:cNvPicPr>
          <p:nvPr/>
        </p:nvPicPr>
        <p:blipFill>
          <a:blip r:embed="rId2" cstate="print"/>
          <a:srcRect/>
          <a:stretch>
            <a:fillRect/>
          </a:stretch>
        </p:blipFill>
        <p:spPr bwMode="auto">
          <a:xfrm>
            <a:off x="-57693" y="0"/>
            <a:ext cx="9201693" cy="6858000"/>
          </a:xfrm>
          <a:prstGeom prst="rect">
            <a:avLst/>
          </a:prstGeom>
          <a:noFill/>
        </p:spPr>
      </p:pic>
      <p:pic>
        <p:nvPicPr>
          <p:cNvPr id="38914" name="Picture 2"/>
          <p:cNvPicPr>
            <a:picLocks noChangeAspect="1" noChangeArrowheads="1"/>
          </p:cNvPicPr>
          <p:nvPr/>
        </p:nvPicPr>
        <p:blipFill>
          <a:blip r:embed="rId3" cstate="email">
            <a:lum bright="20000" contrast="-20000"/>
          </a:blip>
          <a:srcRect/>
          <a:stretch>
            <a:fillRect/>
          </a:stretch>
        </p:blipFill>
        <p:spPr bwMode="auto">
          <a:xfrm>
            <a:off x="3491880" y="923884"/>
            <a:ext cx="2364088" cy="3297204"/>
          </a:xfrm>
          <a:prstGeom prst="rect">
            <a:avLst/>
          </a:prstGeom>
          <a:noFill/>
          <a:ln w="9525">
            <a:noFill/>
            <a:miter lim="800000"/>
            <a:headEnd/>
            <a:tailEnd/>
          </a:ln>
        </p:spPr>
      </p:pic>
      <p:sp>
        <p:nvSpPr>
          <p:cNvPr id="10" name="Блок-схема: альтернативный процесс 9"/>
          <p:cNvSpPr/>
          <p:nvPr/>
        </p:nvSpPr>
        <p:spPr>
          <a:xfrm>
            <a:off x="467544" y="260648"/>
            <a:ext cx="8208912" cy="720080"/>
          </a:xfrm>
          <a:prstGeom prst="flowChartAlternateProcess">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t>Всю жизнь А.Ф. Кони отличала высокая внутренняя культура</a:t>
            </a:r>
            <a:endParaRPr lang="ru-RU" sz="2400" dirty="0"/>
          </a:p>
        </p:txBody>
      </p:sp>
      <p:sp>
        <p:nvSpPr>
          <p:cNvPr id="12" name="Скругленный прямоугольник 11"/>
          <p:cNvSpPr/>
          <p:nvPr/>
        </p:nvSpPr>
        <p:spPr>
          <a:xfrm>
            <a:off x="4283968" y="4725144"/>
            <a:ext cx="3600400" cy="1916832"/>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400" dirty="0" smtClean="0"/>
              <a:t>           </a:t>
            </a:r>
            <a:r>
              <a:rPr lang="ru-RU" sz="1400" dirty="0" err="1" smtClean="0"/>
              <a:t>Смолярчук</a:t>
            </a:r>
            <a:r>
              <a:rPr lang="ru-RU" sz="1400" dirty="0" smtClean="0"/>
              <a:t>, В. И. А. Ф. Кони и его окружение : очерки / Василий </a:t>
            </a:r>
            <a:r>
              <a:rPr lang="ru-RU" sz="1400" dirty="0" err="1" smtClean="0"/>
              <a:t>Смолярчук</a:t>
            </a:r>
            <a:r>
              <a:rPr lang="ru-RU" sz="1400" dirty="0" smtClean="0"/>
              <a:t>. – М. : </a:t>
            </a:r>
            <a:r>
              <a:rPr lang="ru-RU" sz="1400" dirty="0" err="1" smtClean="0"/>
              <a:t>Юрид</a:t>
            </a:r>
            <a:r>
              <a:rPr lang="ru-RU" sz="1400" dirty="0" smtClean="0"/>
              <a:t>. лит., 1990. – 398 с. : ил., фото.</a:t>
            </a:r>
          </a:p>
          <a:p>
            <a:pPr indent="457200"/>
            <a:r>
              <a:rPr lang="ru-RU" sz="1400" dirty="0" smtClean="0"/>
              <a:t> </a:t>
            </a:r>
            <a:r>
              <a:rPr lang="ru-RU" sz="1400" dirty="0" smtClean="0">
                <a:solidFill>
                  <a:schemeClr val="tx1"/>
                </a:solidFill>
              </a:rPr>
              <a:t>В книге прослеживается весь жизненный путь Кони на фоне событий тех времен, показаны наиболее характерные типы людей, с которыми     он встречался как в старое время, так и    в годы советской власти.</a:t>
            </a:r>
            <a:endParaRPr lang="ru-RU" sz="1400" dirty="0">
              <a:solidFill>
                <a:schemeClr val="tx1"/>
              </a:solidFill>
            </a:endParaRPr>
          </a:p>
        </p:txBody>
      </p:sp>
      <p:sp>
        <p:nvSpPr>
          <p:cNvPr id="13" name="Скругленный прямоугольник 12"/>
          <p:cNvSpPr/>
          <p:nvPr/>
        </p:nvSpPr>
        <p:spPr>
          <a:xfrm>
            <a:off x="5796136" y="1052736"/>
            <a:ext cx="3024336" cy="3600400"/>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600" dirty="0" smtClean="0"/>
              <a:t>Он был не только очень начитанным человеком, но и интересным писателем, собеседником, другом многих великих людей своего времени,  поддерживая  дружеские связи со многими выдающимися деятелями литературы и искусства: Л.Н. Толстым, Ф.М. Достоевским, И.Е. Репиным, К.С. Станиславским и другими.</a:t>
            </a:r>
          </a:p>
        </p:txBody>
      </p:sp>
      <p:sp>
        <p:nvSpPr>
          <p:cNvPr id="14" name="Блок-схема: альтернативный процесс 13"/>
          <p:cNvSpPr/>
          <p:nvPr/>
        </p:nvSpPr>
        <p:spPr>
          <a:xfrm>
            <a:off x="3491880" y="3861048"/>
            <a:ext cx="2304256" cy="864096"/>
          </a:xfrm>
          <a:prstGeom prst="flowChartAlternateProcess">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В гостях у</a:t>
            </a:r>
          </a:p>
          <a:p>
            <a:pPr algn="ctr"/>
            <a:r>
              <a:rPr lang="ru-RU" dirty="0" smtClean="0"/>
              <a:t> Л.Н. Толстого в Ясной Поляне</a:t>
            </a:r>
            <a:endParaRPr lang="ru-RU" dirty="0"/>
          </a:p>
        </p:txBody>
      </p:sp>
      <p:sp>
        <p:nvSpPr>
          <p:cNvPr id="15" name="Скругленный прямоугольник 14"/>
          <p:cNvSpPr/>
          <p:nvPr/>
        </p:nvSpPr>
        <p:spPr>
          <a:xfrm>
            <a:off x="467544" y="1052736"/>
            <a:ext cx="3096344" cy="2448272"/>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600" dirty="0" smtClean="0"/>
              <a:t>Хорошо известна роль Кони в создании романа Толстого «Воскресение»: именно Кони рассказал Толстому историю о том, как присяжный заседатель узнал в обвиняемой за кражу проститутке некогда соблазненную и брошенную им девушку.</a:t>
            </a:r>
            <a:endParaRPr lang="ru-RU" sz="1600" dirty="0"/>
          </a:p>
        </p:txBody>
      </p:sp>
      <p:pic>
        <p:nvPicPr>
          <p:cNvPr id="7" name="Picture 4" descr="http://www.bookriver.ru/img/covers/304739.jpg"/>
          <p:cNvPicPr>
            <a:picLocks noChangeAspect="1" noChangeArrowheads="1"/>
          </p:cNvPicPr>
          <p:nvPr/>
        </p:nvPicPr>
        <p:blipFill>
          <a:blip r:embed="rId4" cstate="email"/>
          <a:srcRect/>
          <a:stretch>
            <a:fillRect/>
          </a:stretch>
        </p:blipFill>
        <p:spPr bwMode="auto">
          <a:xfrm rot="696077">
            <a:off x="7695381" y="4751836"/>
            <a:ext cx="1166457" cy="1819673"/>
          </a:xfrm>
          <a:prstGeom prst="rect">
            <a:avLst/>
          </a:prstGeom>
          <a:noFill/>
        </p:spPr>
      </p:pic>
      <p:pic>
        <p:nvPicPr>
          <p:cNvPr id="6" name="Picture 2" descr="купить воспоминания о писателях, купить ">
            <a:hlinkClick r:id="rId5"/>
          </p:cNvPr>
          <p:cNvPicPr>
            <a:picLocks noChangeAspect="1" noChangeArrowheads="1"/>
          </p:cNvPicPr>
          <p:nvPr/>
        </p:nvPicPr>
        <p:blipFill>
          <a:blip r:embed="rId6" cstate="email"/>
          <a:srcRect/>
          <a:stretch>
            <a:fillRect/>
          </a:stretch>
        </p:blipFill>
        <p:spPr bwMode="auto">
          <a:xfrm rot="20317745">
            <a:off x="330697" y="3672429"/>
            <a:ext cx="1330675" cy="2066089"/>
          </a:xfrm>
          <a:prstGeom prst="rect">
            <a:avLst/>
          </a:prstGeom>
          <a:noFill/>
        </p:spPr>
      </p:pic>
      <p:sp>
        <p:nvSpPr>
          <p:cNvPr id="16" name="Скругленный прямоугольник 15"/>
          <p:cNvSpPr/>
          <p:nvPr/>
        </p:nvSpPr>
        <p:spPr>
          <a:xfrm>
            <a:off x="1259632" y="3573016"/>
            <a:ext cx="2520280" cy="3096344"/>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gn="just"/>
            <a:r>
              <a:rPr lang="ru-RU" sz="1400" dirty="0" smtClean="0"/>
              <a:t>Кони, А. Ф. Воспоминания о писателях / Анатолий Кони ; [сост., вступ. статья и </a:t>
            </a:r>
            <a:r>
              <a:rPr lang="ru-RU" sz="1400" dirty="0" err="1" smtClean="0"/>
              <a:t>коммент</a:t>
            </a:r>
            <a:r>
              <a:rPr lang="ru-RU" sz="1400" dirty="0" smtClean="0"/>
              <a:t>. : Г. М. Миронова, Л. Г. Миронова]. – М. : Правда, 1989. – 653 с. : фото. – (Литературные воспоминания).</a:t>
            </a:r>
          </a:p>
          <a:p>
            <a:pPr indent="457200" algn="just">
              <a:buNone/>
            </a:pPr>
            <a:r>
              <a:rPr lang="ru-RU" sz="1400" dirty="0" smtClean="0">
                <a:solidFill>
                  <a:schemeClr val="tx1"/>
                </a:solidFill>
              </a:rPr>
              <a:t>В книге юрист выступил в роли летописца, повествующего об уходящей эпохе.</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2000" fill="hold"/>
                                        <p:tgtEl>
                                          <p:spTgt spid="10"/>
                                        </p:tgtEl>
                                        <p:attrNameLst>
                                          <p:attrName>ppt_w</p:attrName>
                                        </p:attrNameLst>
                                      </p:cBhvr>
                                      <p:tavLst>
                                        <p:tav tm="0">
                                          <p:val>
                                            <p:strVal val="4*#ppt_w"/>
                                          </p:val>
                                        </p:tav>
                                        <p:tav tm="100000">
                                          <p:val>
                                            <p:strVal val="#ppt_w"/>
                                          </p:val>
                                        </p:tav>
                                      </p:tavLst>
                                    </p:anim>
                                    <p:anim calcmode="lin" valueType="num">
                                      <p:cBhvr>
                                        <p:cTn id="8" dur="2000" fill="hold"/>
                                        <p:tgtEl>
                                          <p:spTgt spid="10"/>
                                        </p:tgtEl>
                                        <p:attrNameLst>
                                          <p:attrName>ppt_h</p:attrName>
                                        </p:attrNameLst>
                                      </p:cBhvr>
                                      <p:tavLst>
                                        <p:tav tm="0">
                                          <p:val>
                                            <p:strVal val="4*#ppt_h"/>
                                          </p:val>
                                        </p:tav>
                                        <p:tav tm="100000">
                                          <p:val>
                                            <p:strVal val="#ppt_h"/>
                                          </p:val>
                                        </p:tav>
                                      </p:tavLst>
                                    </p:anim>
                                  </p:childTnLst>
                                </p:cTn>
                              </p:par>
                              <p:par>
                                <p:cTn id="9" presetID="23" presetClass="entr" presetSubtype="32"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2000" fill="hold"/>
                                        <p:tgtEl>
                                          <p:spTgt spid="15"/>
                                        </p:tgtEl>
                                        <p:attrNameLst>
                                          <p:attrName>ppt_w</p:attrName>
                                        </p:attrNameLst>
                                      </p:cBhvr>
                                      <p:tavLst>
                                        <p:tav tm="0">
                                          <p:val>
                                            <p:strVal val="4*#ppt_w"/>
                                          </p:val>
                                        </p:tav>
                                        <p:tav tm="100000">
                                          <p:val>
                                            <p:strVal val="#ppt_w"/>
                                          </p:val>
                                        </p:tav>
                                      </p:tavLst>
                                    </p:anim>
                                    <p:anim calcmode="lin" valueType="num">
                                      <p:cBhvr>
                                        <p:cTn id="12" dur="2000" fill="hold"/>
                                        <p:tgtEl>
                                          <p:spTgt spid="15"/>
                                        </p:tgtEl>
                                        <p:attrNameLst>
                                          <p:attrName>ppt_h</p:attrName>
                                        </p:attrNameLst>
                                      </p:cBhvr>
                                      <p:tavLst>
                                        <p:tav tm="0">
                                          <p:val>
                                            <p:strVal val="4*#ppt_h"/>
                                          </p:val>
                                        </p:tav>
                                        <p:tav tm="100000">
                                          <p:val>
                                            <p:strVal val="#ppt_h"/>
                                          </p:val>
                                        </p:tav>
                                      </p:tavLst>
                                    </p:anim>
                                  </p:childTnLst>
                                </p:cTn>
                              </p:par>
                              <p:par>
                                <p:cTn id="13" presetID="23" presetClass="entr" presetSubtype="32"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2000" fill="hold"/>
                                        <p:tgtEl>
                                          <p:spTgt spid="13"/>
                                        </p:tgtEl>
                                        <p:attrNameLst>
                                          <p:attrName>ppt_w</p:attrName>
                                        </p:attrNameLst>
                                      </p:cBhvr>
                                      <p:tavLst>
                                        <p:tav tm="0">
                                          <p:val>
                                            <p:strVal val="4*#ppt_w"/>
                                          </p:val>
                                        </p:tav>
                                        <p:tav tm="100000">
                                          <p:val>
                                            <p:strVal val="#ppt_w"/>
                                          </p:val>
                                        </p:tav>
                                      </p:tavLst>
                                    </p:anim>
                                    <p:anim calcmode="lin" valueType="num">
                                      <p:cBhvr>
                                        <p:cTn id="16" dur="2000" fill="hold"/>
                                        <p:tgtEl>
                                          <p:spTgt spid="13"/>
                                        </p:tgtEl>
                                        <p:attrNameLst>
                                          <p:attrName>ppt_h</p:attrName>
                                        </p:attrNameLst>
                                      </p:cBhvr>
                                      <p:tavLst>
                                        <p:tav tm="0">
                                          <p:val>
                                            <p:strVal val="4*#ppt_h"/>
                                          </p:val>
                                        </p:tav>
                                        <p:tav tm="100000">
                                          <p:val>
                                            <p:strVal val="#ppt_h"/>
                                          </p:val>
                                        </p:tav>
                                      </p:tavLst>
                                    </p:anim>
                                  </p:childTnLst>
                                </p:cTn>
                              </p:par>
                            </p:childTnLst>
                          </p:cTn>
                        </p:par>
                        <p:par>
                          <p:cTn id="17" fill="hold">
                            <p:stCondLst>
                              <p:cond delay="2000"/>
                            </p:stCondLst>
                            <p:childTnLst>
                              <p:par>
                                <p:cTn id="18" presetID="12" presetClass="entr" presetSubtype="4" fill="hold" nodeType="afterEffect">
                                  <p:stCondLst>
                                    <p:cond delay="0"/>
                                  </p:stCondLst>
                                  <p:childTnLst>
                                    <p:set>
                                      <p:cBhvr>
                                        <p:cTn id="19" dur="1" fill="hold">
                                          <p:stCondLst>
                                            <p:cond delay="0"/>
                                          </p:stCondLst>
                                        </p:cTn>
                                        <p:tgtEl>
                                          <p:spTgt spid="38914"/>
                                        </p:tgtEl>
                                        <p:attrNameLst>
                                          <p:attrName>style.visibility</p:attrName>
                                        </p:attrNameLst>
                                      </p:cBhvr>
                                      <p:to>
                                        <p:strVal val="visible"/>
                                      </p:to>
                                    </p:set>
                                    <p:animEffect transition="in" filter="slide(fromBottom)">
                                      <p:cBhvr>
                                        <p:cTn id="20" dur="2000"/>
                                        <p:tgtEl>
                                          <p:spTgt spid="38914"/>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slide(fromBottom)">
                                      <p:cBhvr>
                                        <p:cTn id="23" dur="2000"/>
                                        <p:tgtEl>
                                          <p:spTgt spid="14"/>
                                        </p:tgtEl>
                                      </p:cBhvr>
                                    </p:animEffect>
                                  </p:childTnLst>
                                </p:cTn>
                              </p:par>
                            </p:childTnLst>
                          </p:cTn>
                        </p:par>
                        <p:par>
                          <p:cTn id="24" fill="hold">
                            <p:stCondLst>
                              <p:cond delay="4000"/>
                            </p:stCondLst>
                            <p:childTnLst>
                              <p:par>
                                <p:cTn id="25" presetID="12" presetClass="entr" presetSubtype="4"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slide(fromBottom)">
                                      <p:cBhvr>
                                        <p:cTn id="27" dur="2000"/>
                                        <p:tgtEl>
                                          <p:spTgt spid="6"/>
                                        </p:tgtEl>
                                      </p:cBhvr>
                                    </p:animEffect>
                                  </p:childTnLst>
                                </p:cTn>
                              </p:par>
                              <p:par>
                                <p:cTn id="28" presetID="12" presetClass="entr" presetSubtype="4"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slide(fromBottom)">
                                      <p:cBhvr>
                                        <p:cTn id="30" dur="2000"/>
                                        <p:tgtEl>
                                          <p:spTgt spid="16"/>
                                        </p:tgtEl>
                                      </p:cBhvr>
                                    </p:animEffect>
                                  </p:childTnLst>
                                </p:cTn>
                              </p:par>
                              <p:par>
                                <p:cTn id="31" presetID="12" presetClass="entr" presetSubtype="4"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slide(fromBottom)">
                                      <p:cBhvr>
                                        <p:cTn id="33" dur="2000"/>
                                        <p:tgtEl>
                                          <p:spTgt spid="7"/>
                                        </p:tgtEl>
                                      </p:cBhvr>
                                    </p:animEffect>
                                  </p:childTnLst>
                                </p:cTn>
                              </p:par>
                              <p:par>
                                <p:cTn id="34" presetID="12" presetClass="entr" presetSubtype="4"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slide(fromBottom)">
                                      <p:cBhvr>
                                        <p:cTn id="36"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14" grpId="0" animBg="1"/>
      <p:bldP spid="15" grpId="0" animBg="1"/>
      <p:bldP spid="16" grpId="0" animBg="1"/>
    </p:bldLst>
  </p:timing>
</p:sld>
</file>

<file path=ppt/theme/theme1.xml><?xml version="1.0" encoding="utf-8"?>
<a:theme xmlns:a="http://schemas.openxmlformats.org/drawingml/2006/main" name="Тема Office">
  <a:themeElements>
    <a:clrScheme name="Другая 2">
      <a:dk1>
        <a:sysClr val="windowText" lastClr="000000"/>
      </a:dk1>
      <a:lt1>
        <a:sysClr val="window" lastClr="FFFBF0"/>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00"/>
      </a:hlink>
      <a:folHlink>
        <a:srgbClr val="92D05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3540</TotalTime>
  <Words>4829</Words>
  <Application>Microsoft Office PowerPoint</Application>
  <PresentationFormat>Экран (4:3)</PresentationFormat>
  <Paragraphs>267</Paragraphs>
  <Slides>34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34</vt:i4>
      </vt:variant>
    </vt:vector>
  </HeadingPairs>
  <TitlesOfParts>
    <vt:vector size="35"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Владимир Данилович Спасович  (1829–1907) -    «КОРОЛЬ РУССКОЙ АДВОКАТУРЫ»</vt:lpstr>
      <vt:lpstr>Слайд 20</vt:lpstr>
      <vt:lpstr>Слайд 21</vt:lpstr>
      <vt:lpstr>Слайд 22</vt:lpstr>
      <vt:lpstr>   Александр Иванович Урусов (1843–1900) -   «НАРОДНЫЙ ТРИБУН»  </vt:lpstr>
      <vt:lpstr> «В судебных процессах он всегда умел соблюсти вкус и порядочность в приёмах». А.Ф. Кони </vt:lpstr>
      <vt:lpstr>«Князь Александр Иванович Урусов  -  неотразимый диалектик». А.П. Чехов</vt:lpstr>
      <vt:lpstr>Константин Константинович Арсеньев (1837 – 1919) -   русский писатель, общественный и земский деятель, адвокат</vt:lpstr>
      <vt:lpstr>    Сергей Аркадьевич Андреевский  (1847—1918) – русский поэт, литературный критик и судебный оратор     </vt:lpstr>
      <vt:lpstr>Николай Платонович Карабчевский (1851 – 1925) -   русский адвокат, судебный оратор, писатель, поэт, общественный деятель</vt:lpstr>
      <vt:lpstr>  Николай Степанович Таганцев  (1843 -  1923) -   известный русский юрист, криминалист, государственный деятель </vt:lpstr>
      <vt:lpstr>Слайд 30</vt:lpstr>
      <vt:lpstr>«Человек даровитый, но не крупного калибра».  В. Набоков</vt:lpstr>
      <vt:lpstr> Еще ни один министр юстиции России не работал с такой интенсивностью </vt:lpstr>
      <vt:lpstr>Слайд 33</vt:lpstr>
      <vt:lpstr>Слайд 34</vt:lpstr>
    </vt:vector>
  </TitlesOfParts>
  <Company>ТБС</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Лоцманы между рифами законов</dc:title>
  <dc:creator>Полонская И.Е.</dc:creator>
  <cp:lastModifiedBy>МУК ТБС</cp:lastModifiedBy>
  <cp:revision>331</cp:revision>
  <dcterms:created xsi:type="dcterms:W3CDTF">2013-04-05T11:03:16Z</dcterms:created>
  <dcterms:modified xsi:type="dcterms:W3CDTF">2013-05-31T08:17:52Z</dcterms:modified>
  <cp:contentStatus>Окончательное</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